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660"/>
  </p:normalViewPr>
  <p:slideViewPr>
    <p:cSldViewPr>
      <p:cViewPr>
        <p:scale>
          <a:sx n="81" d="100"/>
          <a:sy n="81" d="100"/>
        </p:scale>
        <p:origin x="-1050" y="5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38D3C6-DA81-4B3A-80BF-82EDEE189C32}" type="datetimeFigureOut">
              <a:rPr lang="en-US" smtClean="0"/>
              <a:pPr/>
              <a:t>3/27/2015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88429-BF65-4445-B53C-8902FE2B891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38D3C6-DA81-4B3A-80BF-82EDEE189C32}" type="datetimeFigureOut">
              <a:rPr lang="en-US" smtClean="0"/>
              <a:pPr/>
              <a:t>3/27/2015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88429-BF65-4445-B53C-8902FE2B891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38D3C6-DA81-4B3A-80BF-82EDEE189C32}" type="datetimeFigureOut">
              <a:rPr lang="en-US" smtClean="0"/>
              <a:pPr/>
              <a:t>3/27/2015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88429-BF65-4445-B53C-8902FE2B891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38D3C6-DA81-4B3A-80BF-82EDEE189C32}" type="datetimeFigureOut">
              <a:rPr lang="en-US" smtClean="0"/>
              <a:pPr/>
              <a:t>3/27/2015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88429-BF65-4445-B53C-8902FE2B891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38D3C6-DA81-4B3A-80BF-82EDEE189C32}" type="datetimeFigureOut">
              <a:rPr lang="en-US" smtClean="0"/>
              <a:pPr/>
              <a:t>3/27/2015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88429-BF65-4445-B53C-8902FE2B891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38D3C6-DA81-4B3A-80BF-82EDEE189C32}" type="datetimeFigureOut">
              <a:rPr lang="en-US" smtClean="0"/>
              <a:pPr/>
              <a:t>3/27/2015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488429-BF65-4445-B53C-8902FE2B891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38D3C6-DA81-4B3A-80BF-82EDEE189C32}" type="datetimeFigureOut">
              <a:rPr lang="en-US" smtClean="0"/>
              <a:pPr/>
              <a:t>3/27/2015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488429-BF65-4445-B53C-8902FE2B891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38D3C6-DA81-4B3A-80BF-82EDEE189C32}" type="datetimeFigureOut">
              <a:rPr lang="en-US" smtClean="0"/>
              <a:pPr/>
              <a:t>3/27/2015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488429-BF65-4445-B53C-8902FE2B891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38D3C6-DA81-4B3A-80BF-82EDEE189C32}" type="datetimeFigureOut">
              <a:rPr lang="en-US" smtClean="0"/>
              <a:pPr/>
              <a:t>3/27/2015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488429-BF65-4445-B53C-8902FE2B891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38D3C6-DA81-4B3A-80BF-82EDEE189C32}" type="datetimeFigureOut">
              <a:rPr lang="en-US" smtClean="0"/>
              <a:pPr/>
              <a:t>3/27/2015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488429-BF65-4445-B53C-8902FE2B891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38D3C6-DA81-4B3A-80BF-82EDEE189C32}" type="datetimeFigureOut">
              <a:rPr lang="en-US" smtClean="0"/>
              <a:pPr/>
              <a:t>3/27/2015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488429-BF65-4445-B53C-8902FE2B891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38D3C6-DA81-4B3A-80BF-82EDEE189C32}" type="datetimeFigureOut">
              <a:rPr lang="en-US" smtClean="0"/>
              <a:pPr/>
              <a:t>3/27/2015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488429-BF65-4445-B53C-8902FE2B891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52400" y="0"/>
            <a:ext cx="8763000" cy="6701402"/>
          </a:xfrm>
          <a:prstGeom prst="rect">
            <a:avLst/>
          </a:prstGeom>
          <a:noFill/>
          <a:ln w="9525">
            <a:noFill/>
            <a:miter lim="800000"/>
            <a:headEnd/>
            <a:tailEnd/>
          </a:ln>
          <a:effectLst/>
        </p:spPr>
      </p:pic>
      <p:sp>
        <p:nvSpPr>
          <p:cNvPr id="5" name="TextBox 4"/>
          <p:cNvSpPr txBox="1"/>
          <p:nvPr/>
        </p:nvSpPr>
        <p:spPr>
          <a:xfrm>
            <a:off x="304800" y="2590800"/>
            <a:ext cx="8458200" cy="5324535"/>
          </a:xfrm>
          <a:prstGeom prst="rect">
            <a:avLst/>
          </a:prstGeom>
          <a:noFill/>
        </p:spPr>
        <p:txBody>
          <a:bodyPr wrap="square" rtlCol="0">
            <a:spAutoFit/>
          </a:bodyPr>
          <a:lstStyle/>
          <a:p>
            <a:pPr algn="ctr"/>
            <a:r>
              <a:rPr lang="en-US" sz="4800" b="1" dirty="0" smtClean="0">
                <a:solidFill>
                  <a:srgbClr val="FF0000"/>
                </a:solidFill>
                <a:latin typeface="Arial" pitchFamily="34" charset="0"/>
                <a:cs typeface="Arial" pitchFamily="34" charset="0"/>
              </a:rPr>
              <a:t>ACTION! </a:t>
            </a:r>
          </a:p>
          <a:p>
            <a:pPr algn="ctr"/>
            <a:r>
              <a:rPr lang="en-US" sz="4800" dirty="0" smtClean="0">
                <a:solidFill>
                  <a:srgbClr val="FF0000"/>
                </a:solidFill>
                <a:latin typeface="Arial" pitchFamily="34" charset="0"/>
                <a:cs typeface="Arial" pitchFamily="34" charset="0"/>
              </a:rPr>
              <a:t> </a:t>
            </a:r>
            <a:r>
              <a:rPr lang="en-US" sz="4000" b="1" dirty="0" smtClean="0">
                <a:solidFill>
                  <a:srgbClr val="FF0000"/>
                </a:solidFill>
                <a:latin typeface="Arial" pitchFamily="34" charset="0"/>
                <a:cs typeface="Arial" pitchFamily="34" charset="0"/>
              </a:rPr>
              <a:t>Get Ready for the </a:t>
            </a:r>
            <a:r>
              <a:rPr lang="en-US" sz="4000" b="1" dirty="0" smtClean="0">
                <a:solidFill>
                  <a:srgbClr val="FF0000"/>
                </a:solidFill>
                <a:latin typeface="Arial" pitchFamily="34" charset="0"/>
                <a:cs typeface="Arial" pitchFamily="34" charset="0"/>
              </a:rPr>
              <a:t>GA Milestones!</a:t>
            </a:r>
            <a:endParaRPr lang="en-US" sz="4000" b="1" dirty="0" smtClean="0">
              <a:solidFill>
                <a:srgbClr val="FF0000"/>
              </a:solidFill>
              <a:latin typeface="Arial" pitchFamily="34" charset="0"/>
              <a:cs typeface="Arial" pitchFamily="34" charset="0"/>
            </a:endParaRPr>
          </a:p>
          <a:p>
            <a:pPr algn="ctr"/>
            <a:endParaRPr lang="en-US" sz="4800" dirty="0" smtClean="0">
              <a:solidFill>
                <a:srgbClr val="FF0000"/>
              </a:solidFill>
              <a:latin typeface="Arial" pitchFamily="34" charset="0"/>
              <a:cs typeface="Arial" pitchFamily="34" charset="0"/>
            </a:endParaRPr>
          </a:p>
          <a:p>
            <a:pPr algn="ctr"/>
            <a:r>
              <a:rPr lang="en-US" sz="4000" b="1" dirty="0" smtClean="0">
                <a:solidFill>
                  <a:srgbClr val="FF0000"/>
                </a:solidFill>
                <a:latin typeface="Arial" pitchFamily="34" charset="0"/>
                <a:cs typeface="Arial" pitchFamily="34" charset="0"/>
              </a:rPr>
              <a:t>5</a:t>
            </a:r>
            <a:r>
              <a:rPr lang="en-US" sz="4000" b="1" baseline="30000" dirty="0" smtClean="0">
                <a:solidFill>
                  <a:srgbClr val="FF0000"/>
                </a:solidFill>
                <a:latin typeface="Arial" pitchFamily="34" charset="0"/>
                <a:cs typeface="Arial" pitchFamily="34" charset="0"/>
              </a:rPr>
              <a:t>th</a:t>
            </a:r>
            <a:r>
              <a:rPr lang="en-US" sz="4000" b="1" dirty="0" smtClean="0">
                <a:solidFill>
                  <a:srgbClr val="FF0000"/>
                </a:solidFill>
                <a:latin typeface="Arial" pitchFamily="34" charset="0"/>
                <a:cs typeface="Arial" pitchFamily="34" charset="0"/>
              </a:rPr>
              <a:t> Grade </a:t>
            </a:r>
            <a:r>
              <a:rPr lang="en-US" sz="4000" b="1" dirty="0" smtClean="0">
                <a:solidFill>
                  <a:srgbClr val="FF0000"/>
                </a:solidFill>
                <a:latin typeface="Arial" pitchFamily="34" charset="0"/>
                <a:cs typeface="Arial" pitchFamily="34" charset="0"/>
              </a:rPr>
              <a:t> </a:t>
            </a:r>
            <a:endParaRPr lang="en-US" sz="4000" b="1" dirty="0" smtClean="0">
              <a:solidFill>
                <a:srgbClr val="FF0000"/>
              </a:solidFill>
              <a:latin typeface="Arial" pitchFamily="34" charset="0"/>
              <a:cs typeface="Arial" pitchFamily="34" charset="0"/>
            </a:endParaRPr>
          </a:p>
          <a:p>
            <a:pPr algn="ctr"/>
            <a:r>
              <a:rPr lang="en-US" sz="4000" b="1" dirty="0" smtClean="0">
                <a:solidFill>
                  <a:srgbClr val="FF0000"/>
                </a:solidFill>
                <a:latin typeface="Arial" pitchFamily="34" charset="0"/>
                <a:cs typeface="Arial" pitchFamily="34" charset="0"/>
              </a:rPr>
              <a:t>Social Studies Review</a:t>
            </a:r>
          </a:p>
          <a:p>
            <a:pPr algn="ctr"/>
            <a:r>
              <a:rPr lang="en-US" sz="2000" dirty="0" smtClean="0">
                <a:solidFill>
                  <a:srgbClr val="FF0000"/>
                </a:solidFill>
                <a:latin typeface="Arial" pitchFamily="34" charset="0"/>
                <a:cs typeface="Arial" pitchFamily="34" charset="0"/>
              </a:rPr>
              <a:t>Elementary Elements ©2013</a:t>
            </a:r>
          </a:p>
          <a:p>
            <a:pPr algn="ctr"/>
            <a:endParaRPr lang="en-US" sz="4800" dirty="0" smtClean="0">
              <a:solidFill>
                <a:srgbClr val="FF0000"/>
              </a:solidFill>
              <a:latin typeface="Comic Sans MS" pitchFamily="66" charset="0"/>
            </a:endParaRPr>
          </a:p>
          <a:p>
            <a:pPr algn="ctr"/>
            <a:endParaRPr lang="en-US" sz="4800" dirty="0">
              <a:solidFill>
                <a:srgbClr val="FF0000"/>
              </a:solidFill>
              <a:latin typeface="Cooper Blk BT" pitchFamily="18" charset="0"/>
            </a:endParaRPr>
          </a:p>
        </p:txBody>
      </p:sp>
      <p:pic>
        <p:nvPicPr>
          <p:cNvPr id="2" name="Picture 2"/>
          <p:cNvPicPr>
            <a:picLocks noChangeAspect="1" noChangeArrowheads="1"/>
          </p:cNvPicPr>
          <p:nvPr/>
        </p:nvPicPr>
        <p:blipFill>
          <a:blip r:embed="rId3" cstate="print"/>
          <a:srcRect l="22988" t="6258" r="12644" b="11718"/>
          <a:stretch>
            <a:fillRect/>
          </a:stretch>
        </p:blipFill>
        <p:spPr bwMode="auto">
          <a:xfrm>
            <a:off x="609600" y="4114800"/>
            <a:ext cx="1447800" cy="1447800"/>
          </a:xfrm>
          <a:prstGeom prst="rect">
            <a:avLst/>
          </a:prstGeom>
          <a:noFill/>
          <a:ln w="9525">
            <a:solidFill>
              <a:schemeClr val="bg1"/>
            </a:solidFill>
            <a:miter lim="800000"/>
            <a:headEnd/>
            <a:tailEnd/>
          </a:ln>
          <a:effectLst/>
        </p:spPr>
      </p:pic>
      <p:pic>
        <p:nvPicPr>
          <p:cNvPr id="6" name="Picture 2"/>
          <p:cNvPicPr>
            <a:picLocks noChangeAspect="1" noChangeArrowheads="1"/>
          </p:cNvPicPr>
          <p:nvPr/>
        </p:nvPicPr>
        <p:blipFill>
          <a:blip r:embed="rId3" cstate="print"/>
          <a:srcRect l="22988" t="6258" r="12644" b="11718"/>
          <a:stretch>
            <a:fillRect/>
          </a:stretch>
        </p:blipFill>
        <p:spPr bwMode="auto">
          <a:xfrm flipH="1">
            <a:off x="6938010" y="4114800"/>
            <a:ext cx="1520190" cy="1447800"/>
          </a:xfrm>
          <a:prstGeom prst="rect">
            <a:avLst/>
          </a:prstGeom>
          <a:noFill/>
          <a:ln w="9525">
            <a:solidFill>
              <a:schemeClr val="bg1"/>
            </a:solid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800" y="304800"/>
            <a:ext cx="2210862" cy="369332"/>
          </a:xfrm>
          <a:prstGeom prst="rect">
            <a:avLst/>
          </a:prstGeom>
        </p:spPr>
        <p:txBody>
          <a:bodyPr wrap="none">
            <a:spAutoFit/>
          </a:bodyPr>
          <a:lstStyle/>
          <a:p>
            <a:pPr>
              <a:buNone/>
            </a:pPr>
            <a:r>
              <a:rPr lang="en-US" dirty="0" smtClean="0">
                <a:latin typeface="Arial" pitchFamily="34" charset="0"/>
                <a:cs typeface="Arial" pitchFamily="34" charset="0"/>
              </a:rPr>
              <a:t>Name___________</a:t>
            </a:r>
            <a:endParaRPr lang="en-US" dirty="0">
              <a:latin typeface="Arial" pitchFamily="34" charset="0"/>
              <a:cs typeface="Arial" pitchFamily="34" charset="0"/>
            </a:endParaRPr>
          </a:p>
        </p:txBody>
      </p:sp>
      <p:sp>
        <p:nvSpPr>
          <p:cNvPr id="7" name="TextBox 6"/>
          <p:cNvSpPr txBox="1"/>
          <p:nvPr/>
        </p:nvSpPr>
        <p:spPr>
          <a:xfrm>
            <a:off x="5181600" y="4495800"/>
            <a:ext cx="3581400" cy="2062103"/>
          </a:xfrm>
          <a:prstGeom prst="rect">
            <a:avLst/>
          </a:prstGeom>
          <a:noFill/>
          <a:ln w="38100">
            <a:solidFill>
              <a:schemeClr val="tx1"/>
            </a:solidFill>
          </a:ln>
        </p:spPr>
        <p:txBody>
          <a:bodyPr wrap="square" rtlCol="0">
            <a:spAutoFit/>
          </a:bodyPr>
          <a:lstStyle/>
          <a:p>
            <a:r>
              <a:rPr lang="en-US" sz="1600" dirty="0" smtClean="0">
                <a:latin typeface="Arial" pitchFamily="34" charset="0"/>
                <a:cs typeface="Arial" pitchFamily="34" charset="0"/>
              </a:rPr>
              <a:t>Who was one of the most effective commanders in the Confederate Army? He became the right hand man to General Robert E. Lee. He died from injuries he received from friendly fire as he returned from scouting Union forces.</a:t>
            </a:r>
          </a:p>
          <a:p>
            <a:r>
              <a:rPr lang="en-US" sz="1600" dirty="0" smtClean="0">
                <a:latin typeface="Arial" pitchFamily="34" charset="0"/>
                <a:cs typeface="Arial" pitchFamily="34" charset="0"/>
              </a:rPr>
              <a:t>__________________________</a:t>
            </a:r>
            <a:endParaRPr lang="en-US" sz="1600" dirty="0">
              <a:latin typeface="Arial" pitchFamily="34" charset="0"/>
              <a:cs typeface="Arial" pitchFamily="34" charset="0"/>
            </a:endParaRPr>
          </a:p>
        </p:txBody>
      </p:sp>
      <p:sp>
        <p:nvSpPr>
          <p:cNvPr id="8" name="TextBox 7"/>
          <p:cNvSpPr txBox="1"/>
          <p:nvPr/>
        </p:nvSpPr>
        <p:spPr>
          <a:xfrm>
            <a:off x="533400" y="2286000"/>
            <a:ext cx="2286000" cy="2062103"/>
          </a:xfrm>
          <a:prstGeom prst="rect">
            <a:avLst/>
          </a:prstGeom>
          <a:noFill/>
          <a:ln w="28575">
            <a:solidFill>
              <a:schemeClr val="tx1"/>
            </a:solidFill>
            <a:prstDash val="sysDash"/>
          </a:ln>
        </p:spPr>
        <p:txBody>
          <a:bodyPr wrap="square" rtlCol="0">
            <a:spAutoFit/>
          </a:bodyPr>
          <a:lstStyle/>
          <a:p>
            <a:r>
              <a:rPr lang="en-US" sz="1600" dirty="0" smtClean="0">
                <a:latin typeface="Arial" pitchFamily="34" charset="0"/>
                <a:cs typeface="Arial" pitchFamily="34" charset="0"/>
              </a:rPr>
              <a:t>Who was the overall commander of Confederate Army?</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A.) Robert E. Lee</a:t>
            </a:r>
          </a:p>
          <a:p>
            <a:r>
              <a:rPr lang="en-US" sz="1600" dirty="0" smtClean="0">
                <a:latin typeface="Arial" pitchFamily="34" charset="0"/>
                <a:cs typeface="Arial" pitchFamily="34" charset="0"/>
              </a:rPr>
              <a:t>B.) Stonewall Jackson</a:t>
            </a:r>
          </a:p>
          <a:p>
            <a:r>
              <a:rPr lang="en-US" sz="1600" dirty="0" smtClean="0">
                <a:latin typeface="Arial" pitchFamily="34" charset="0"/>
                <a:cs typeface="Arial" pitchFamily="34" charset="0"/>
              </a:rPr>
              <a:t>C.) Jefferson Davis</a:t>
            </a:r>
          </a:p>
          <a:p>
            <a:r>
              <a:rPr lang="en-US" sz="1600" dirty="0" smtClean="0">
                <a:latin typeface="Arial" pitchFamily="34" charset="0"/>
                <a:cs typeface="Arial" pitchFamily="34" charset="0"/>
              </a:rPr>
              <a:t>D.) Abraham Lincoln</a:t>
            </a:r>
            <a:endParaRPr lang="en-US" sz="1600" dirty="0">
              <a:latin typeface="Arial" pitchFamily="34" charset="0"/>
              <a:cs typeface="Arial" pitchFamily="34" charset="0"/>
            </a:endParaRPr>
          </a:p>
        </p:txBody>
      </p:sp>
      <p:sp>
        <p:nvSpPr>
          <p:cNvPr id="9" name="TextBox 8"/>
          <p:cNvSpPr txBox="1"/>
          <p:nvPr/>
        </p:nvSpPr>
        <p:spPr>
          <a:xfrm>
            <a:off x="6553200" y="533400"/>
            <a:ext cx="2057400" cy="3293209"/>
          </a:xfrm>
          <a:prstGeom prst="rect">
            <a:avLst/>
          </a:prstGeom>
          <a:noFill/>
          <a:ln w="28575">
            <a:solidFill>
              <a:schemeClr val="tx1"/>
            </a:solidFill>
            <a:prstDash val="sysDot"/>
          </a:ln>
        </p:spPr>
        <p:txBody>
          <a:bodyPr wrap="square" rtlCol="0">
            <a:spAutoFit/>
          </a:bodyPr>
          <a:lstStyle/>
          <a:p>
            <a:r>
              <a:rPr lang="en-US" sz="1600" dirty="0" smtClean="0">
                <a:latin typeface="Arial" pitchFamily="34" charset="0"/>
                <a:cs typeface="Arial" pitchFamily="34" charset="0"/>
              </a:rPr>
              <a:t>Which of the following made African Americans citizens?</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A.) Thirteenth</a:t>
            </a:r>
          </a:p>
          <a:p>
            <a:r>
              <a:rPr lang="en-US" sz="1600" dirty="0" smtClean="0">
                <a:latin typeface="Arial" pitchFamily="34" charset="0"/>
                <a:cs typeface="Arial" pitchFamily="34" charset="0"/>
              </a:rPr>
              <a:t>      Amendment</a:t>
            </a:r>
          </a:p>
          <a:p>
            <a:r>
              <a:rPr lang="en-US" sz="1600" dirty="0" smtClean="0">
                <a:latin typeface="Arial" pitchFamily="34" charset="0"/>
                <a:cs typeface="Arial" pitchFamily="34" charset="0"/>
              </a:rPr>
              <a:t>B.) Fourteenth</a:t>
            </a:r>
          </a:p>
          <a:p>
            <a:r>
              <a:rPr lang="en-US" sz="1600" dirty="0" smtClean="0">
                <a:latin typeface="Arial" pitchFamily="34" charset="0"/>
                <a:cs typeface="Arial" pitchFamily="34" charset="0"/>
              </a:rPr>
              <a:t>     Amendment </a:t>
            </a:r>
          </a:p>
          <a:p>
            <a:r>
              <a:rPr lang="en-US" sz="1600" dirty="0" smtClean="0">
                <a:latin typeface="Arial" pitchFamily="34" charset="0"/>
                <a:cs typeface="Arial" pitchFamily="34" charset="0"/>
              </a:rPr>
              <a:t>C.) Underground</a:t>
            </a:r>
          </a:p>
          <a:p>
            <a:r>
              <a:rPr lang="en-US" sz="1600" dirty="0" smtClean="0">
                <a:latin typeface="Arial" pitchFamily="34" charset="0"/>
                <a:cs typeface="Arial" pitchFamily="34" charset="0"/>
              </a:rPr>
              <a:t>      Railroad</a:t>
            </a:r>
          </a:p>
          <a:p>
            <a:r>
              <a:rPr lang="en-US" sz="1600" dirty="0" smtClean="0">
                <a:latin typeface="Arial" pitchFamily="34" charset="0"/>
                <a:cs typeface="Arial" pitchFamily="34" charset="0"/>
              </a:rPr>
              <a:t>D.) Compromise of</a:t>
            </a:r>
          </a:p>
          <a:p>
            <a:r>
              <a:rPr lang="en-US" sz="1600" dirty="0" smtClean="0">
                <a:latin typeface="Arial" pitchFamily="34" charset="0"/>
                <a:cs typeface="Arial" pitchFamily="34" charset="0"/>
              </a:rPr>
              <a:t>      1877</a:t>
            </a:r>
            <a:endParaRPr lang="en-US" sz="1600" dirty="0">
              <a:latin typeface="Arial" pitchFamily="34" charset="0"/>
              <a:cs typeface="Arial" pitchFamily="34" charset="0"/>
            </a:endParaRPr>
          </a:p>
        </p:txBody>
      </p:sp>
      <p:sp>
        <p:nvSpPr>
          <p:cNvPr id="10" name="TextBox 9"/>
          <p:cNvSpPr txBox="1"/>
          <p:nvPr/>
        </p:nvSpPr>
        <p:spPr>
          <a:xfrm>
            <a:off x="3962400" y="304800"/>
            <a:ext cx="2209800" cy="2800767"/>
          </a:xfrm>
          <a:prstGeom prst="rect">
            <a:avLst/>
          </a:prstGeom>
          <a:noFill/>
          <a:ln w="28575">
            <a:solidFill>
              <a:schemeClr val="tx1"/>
            </a:solidFill>
            <a:prstDash val="lgDashDotDot"/>
          </a:ln>
        </p:spPr>
        <p:txBody>
          <a:bodyPr wrap="square" rtlCol="0">
            <a:spAutoFit/>
          </a:bodyPr>
          <a:lstStyle/>
          <a:p>
            <a:pPr algn="ctr"/>
            <a:r>
              <a:rPr lang="en-US" sz="1600" dirty="0" smtClean="0">
                <a:latin typeface="Arial" pitchFamily="34" charset="0"/>
                <a:cs typeface="Arial" pitchFamily="34" charset="0"/>
              </a:rPr>
              <a:t>What were </a:t>
            </a:r>
            <a:r>
              <a:rPr lang="en-US" sz="1600" i="1" dirty="0" smtClean="0">
                <a:latin typeface="Arial" pitchFamily="34" charset="0"/>
                <a:cs typeface="Arial" pitchFamily="34" charset="0"/>
              </a:rPr>
              <a:t>cattle trails </a:t>
            </a:r>
            <a:r>
              <a:rPr lang="en-US" sz="1600" dirty="0" smtClean="0">
                <a:latin typeface="Arial" pitchFamily="34" charset="0"/>
                <a:cs typeface="Arial" pitchFamily="34" charset="0"/>
              </a:rPr>
              <a:t>and why were they important?</a:t>
            </a:r>
          </a:p>
          <a:p>
            <a:pPr algn="ctr"/>
            <a:r>
              <a:rPr lang="en-US" sz="1600" dirty="0" smtClean="0">
                <a:latin typeface="Arial" pitchFamily="34" charset="0"/>
                <a:cs typeface="Arial" pitchFamily="34" charset="0"/>
              </a:rPr>
              <a:t>_______________________________________________________________________________________________________________________________________</a:t>
            </a:r>
            <a:endParaRPr lang="en-US" dirty="0">
              <a:latin typeface="Arial" pitchFamily="34" charset="0"/>
              <a:cs typeface="Arial" pitchFamily="34" charset="0"/>
            </a:endParaRPr>
          </a:p>
        </p:txBody>
      </p:sp>
      <p:sp>
        <p:nvSpPr>
          <p:cNvPr id="11" name="TextBox 10"/>
          <p:cNvSpPr txBox="1"/>
          <p:nvPr/>
        </p:nvSpPr>
        <p:spPr>
          <a:xfrm>
            <a:off x="381000" y="990600"/>
            <a:ext cx="3200400" cy="830997"/>
          </a:xfrm>
          <a:prstGeom prst="rect">
            <a:avLst/>
          </a:prstGeom>
          <a:noFill/>
          <a:ln w="19050">
            <a:solidFill>
              <a:schemeClr val="tx1"/>
            </a:solidFill>
            <a:prstDash val="dash"/>
          </a:ln>
        </p:spPr>
        <p:txBody>
          <a:bodyPr wrap="square" rtlCol="0">
            <a:spAutoFit/>
          </a:bodyPr>
          <a:lstStyle/>
          <a:p>
            <a:r>
              <a:rPr lang="en-US" sz="1600" dirty="0" smtClean="0">
                <a:latin typeface="Arial" pitchFamily="34" charset="0"/>
                <a:cs typeface="Arial" pitchFamily="34" charset="0"/>
              </a:rPr>
              <a:t>Two brothers, Wilbur and Orville Wright, built the world’s first successful_______________.</a:t>
            </a:r>
            <a:endParaRPr lang="en-US" sz="1600" dirty="0">
              <a:latin typeface="Arial" pitchFamily="34" charset="0"/>
              <a:cs typeface="Arial" pitchFamily="34" charset="0"/>
            </a:endParaRPr>
          </a:p>
        </p:txBody>
      </p:sp>
      <p:sp>
        <p:nvSpPr>
          <p:cNvPr id="12" name="TextBox 11"/>
          <p:cNvSpPr txBox="1"/>
          <p:nvPr/>
        </p:nvSpPr>
        <p:spPr>
          <a:xfrm>
            <a:off x="609600" y="4648200"/>
            <a:ext cx="2133600" cy="1815882"/>
          </a:xfrm>
          <a:prstGeom prst="rect">
            <a:avLst/>
          </a:prstGeom>
          <a:noFill/>
          <a:ln w="19050">
            <a:solidFill>
              <a:schemeClr val="tx1"/>
            </a:solidFill>
            <a:prstDash val="dash"/>
          </a:ln>
        </p:spPr>
        <p:txBody>
          <a:bodyPr wrap="square" rtlCol="0">
            <a:spAutoFit/>
          </a:bodyPr>
          <a:lstStyle/>
          <a:p>
            <a:r>
              <a:rPr lang="en-US" sz="1600" dirty="0" smtClean="0">
                <a:latin typeface="Arial" pitchFamily="34" charset="0"/>
                <a:cs typeface="Arial" pitchFamily="34" charset="0"/>
              </a:rPr>
              <a:t>Joseph Stalin was the leader of</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A.) Germany</a:t>
            </a:r>
          </a:p>
          <a:p>
            <a:r>
              <a:rPr lang="en-US" sz="1600" dirty="0" smtClean="0">
                <a:latin typeface="Arial" pitchFamily="34" charset="0"/>
                <a:cs typeface="Arial" pitchFamily="34" charset="0"/>
              </a:rPr>
              <a:t>B.) Great Britain</a:t>
            </a:r>
          </a:p>
          <a:p>
            <a:r>
              <a:rPr lang="en-US" sz="1600" dirty="0" smtClean="0">
                <a:latin typeface="Arial" pitchFamily="34" charset="0"/>
                <a:cs typeface="Arial" pitchFamily="34" charset="0"/>
              </a:rPr>
              <a:t>C.) Italy</a:t>
            </a:r>
          </a:p>
          <a:p>
            <a:r>
              <a:rPr lang="en-US" sz="1600" dirty="0" smtClean="0">
                <a:latin typeface="Arial" pitchFamily="34" charset="0"/>
                <a:cs typeface="Arial" pitchFamily="34" charset="0"/>
              </a:rPr>
              <a:t>D.) France</a:t>
            </a:r>
            <a:endParaRPr lang="en-US" sz="1600" dirty="0">
              <a:latin typeface="Arial" pitchFamily="34" charset="0"/>
              <a:cs typeface="Arial" pitchFamily="34" charset="0"/>
            </a:endParaRPr>
          </a:p>
        </p:txBody>
      </p:sp>
      <p:sp>
        <p:nvSpPr>
          <p:cNvPr id="13" name="TextBox 12"/>
          <p:cNvSpPr txBox="1"/>
          <p:nvPr/>
        </p:nvSpPr>
        <p:spPr>
          <a:xfrm>
            <a:off x="2971800" y="3657601"/>
            <a:ext cx="1981200" cy="2800767"/>
          </a:xfrm>
          <a:prstGeom prst="rect">
            <a:avLst/>
          </a:prstGeom>
          <a:noFill/>
          <a:ln w="28575">
            <a:solidFill>
              <a:schemeClr val="tx1"/>
            </a:solidFill>
            <a:prstDash val="lgDashDotDot"/>
          </a:ln>
        </p:spPr>
        <p:txBody>
          <a:bodyPr wrap="square" rtlCol="0">
            <a:spAutoFit/>
          </a:bodyPr>
          <a:lstStyle/>
          <a:p>
            <a:pPr algn="ctr"/>
            <a:r>
              <a:rPr lang="en-US" sz="1600" dirty="0" smtClean="0">
                <a:latin typeface="Arial" pitchFamily="34" charset="0"/>
                <a:cs typeface="Arial" pitchFamily="34" charset="0"/>
              </a:rPr>
              <a:t>What was </a:t>
            </a:r>
            <a:r>
              <a:rPr lang="en-US" sz="1600" i="1" dirty="0" smtClean="0">
                <a:latin typeface="Arial" pitchFamily="34" charset="0"/>
                <a:cs typeface="Arial" pitchFamily="34" charset="0"/>
              </a:rPr>
              <a:t>rationing</a:t>
            </a:r>
            <a:r>
              <a:rPr lang="en-US" sz="1600" dirty="0" smtClean="0">
                <a:latin typeface="Arial" pitchFamily="34" charset="0"/>
                <a:cs typeface="Arial" pitchFamily="34" charset="0"/>
              </a:rPr>
              <a:t>? What was it trying to accomplish?</a:t>
            </a:r>
          </a:p>
          <a:p>
            <a:pPr algn="ctr"/>
            <a:r>
              <a:rPr lang="en-US" sz="1600" dirty="0" smtClean="0">
                <a:latin typeface="Arial" pitchFamily="34" charset="0"/>
                <a:cs typeface="Arial" pitchFamily="34" charset="0"/>
              </a:rPr>
              <a:t>___________________________________________________________________________</a:t>
            </a:r>
          </a:p>
          <a:p>
            <a:pPr algn="ctr"/>
            <a:r>
              <a:rPr lang="en-US" sz="1600" dirty="0" smtClean="0">
                <a:latin typeface="Arial" pitchFamily="34" charset="0"/>
                <a:cs typeface="Arial" pitchFamily="34" charset="0"/>
              </a:rPr>
              <a:t>_______________</a:t>
            </a:r>
          </a:p>
          <a:p>
            <a:pPr algn="ctr"/>
            <a:endParaRPr lang="en-US" sz="1600" dirty="0" smtClean="0">
              <a:latin typeface="Arial" pitchFamily="34" charset="0"/>
              <a:cs typeface="Arial" pitchFamily="34" charset="0"/>
            </a:endParaRPr>
          </a:p>
        </p:txBody>
      </p:sp>
      <p:sp>
        <p:nvSpPr>
          <p:cNvPr id="14" name="5-Point Star 13"/>
          <p:cNvSpPr/>
          <p:nvPr/>
        </p:nvSpPr>
        <p:spPr>
          <a:xfrm>
            <a:off x="3276600" y="2514600"/>
            <a:ext cx="533400" cy="685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5" name="5-Point Star 14"/>
          <p:cNvSpPr/>
          <p:nvPr/>
        </p:nvSpPr>
        <p:spPr>
          <a:xfrm rot="1143765">
            <a:off x="6019401" y="3503760"/>
            <a:ext cx="551283" cy="556749"/>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6" name="5-Point Star 15"/>
          <p:cNvSpPr/>
          <p:nvPr/>
        </p:nvSpPr>
        <p:spPr>
          <a:xfrm>
            <a:off x="304800" y="6172200"/>
            <a:ext cx="2286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800" y="3810000"/>
            <a:ext cx="2895600" cy="2554545"/>
          </a:xfrm>
          <a:prstGeom prst="rect">
            <a:avLst/>
          </a:prstGeom>
          <a:noFill/>
          <a:ln w="38100">
            <a:solidFill>
              <a:schemeClr val="tx1"/>
            </a:solidFill>
          </a:ln>
        </p:spPr>
        <p:txBody>
          <a:bodyPr wrap="square" rtlCol="0">
            <a:spAutoFit/>
          </a:bodyPr>
          <a:lstStyle/>
          <a:p>
            <a:r>
              <a:rPr lang="en-US" sz="1600" dirty="0" smtClean="0">
                <a:latin typeface="Arial" pitchFamily="34" charset="0"/>
                <a:cs typeface="Arial" pitchFamily="34" charset="0"/>
              </a:rPr>
              <a:t>Which battle was the bloodiest of the Civil War and ended Lee’s final attempt to invade the North?</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A.) Gettysburg</a:t>
            </a:r>
          </a:p>
          <a:p>
            <a:r>
              <a:rPr lang="en-US" sz="1600" dirty="0" smtClean="0">
                <a:latin typeface="Arial" pitchFamily="34" charset="0"/>
                <a:cs typeface="Arial" pitchFamily="34" charset="0"/>
              </a:rPr>
              <a:t>B.) First Bull Run</a:t>
            </a:r>
          </a:p>
          <a:p>
            <a:r>
              <a:rPr lang="en-US" sz="1600" dirty="0" smtClean="0">
                <a:latin typeface="Arial" pitchFamily="34" charset="0"/>
                <a:cs typeface="Arial" pitchFamily="34" charset="0"/>
              </a:rPr>
              <a:t>C.) Antietam</a:t>
            </a:r>
          </a:p>
          <a:p>
            <a:r>
              <a:rPr lang="en-US" sz="1600" dirty="0" smtClean="0">
                <a:latin typeface="Arial" pitchFamily="34" charset="0"/>
                <a:cs typeface="Arial" pitchFamily="34" charset="0"/>
              </a:rPr>
              <a:t>D.) Appomattox</a:t>
            </a:r>
          </a:p>
          <a:p>
            <a:endParaRPr lang="en-US" sz="1600" dirty="0">
              <a:latin typeface="Arial" pitchFamily="34" charset="0"/>
              <a:cs typeface="Arial" pitchFamily="34" charset="0"/>
            </a:endParaRPr>
          </a:p>
        </p:txBody>
      </p:sp>
      <p:sp>
        <p:nvSpPr>
          <p:cNvPr id="5" name="TextBox 4"/>
          <p:cNvSpPr txBox="1"/>
          <p:nvPr/>
        </p:nvSpPr>
        <p:spPr>
          <a:xfrm>
            <a:off x="228600" y="3048000"/>
            <a:ext cx="2209800" cy="3293209"/>
          </a:xfrm>
          <a:prstGeom prst="rect">
            <a:avLst/>
          </a:prstGeom>
          <a:noFill/>
          <a:ln w="28575">
            <a:solidFill>
              <a:schemeClr val="tx1"/>
            </a:solidFill>
            <a:prstDash val="lgDashDotDot"/>
          </a:ln>
        </p:spPr>
        <p:txBody>
          <a:bodyPr wrap="square" rtlCol="0">
            <a:spAutoFit/>
          </a:bodyPr>
          <a:lstStyle/>
          <a:p>
            <a:pPr algn="ctr"/>
            <a:r>
              <a:rPr lang="en-US" sz="1600" dirty="0" smtClean="0">
                <a:latin typeface="Arial" pitchFamily="34" charset="0"/>
                <a:cs typeface="Arial" pitchFamily="34" charset="0"/>
              </a:rPr>
              <a:t>Explain what the Missouri Compromise and the Compromise of 1850 were both meant to do.</a:t>
            </a:r>
          </a:p>
          <a:p>
            <a:pPr algn="ctr"/>
            <a:r>
              <a:rPr lang="en-US" sz="1600" dirty="0" smtClean="0">
                <a:latin typeface="Arial" pitchFamily="34" charset="0"/>
                <a:cs typeface="Arial" pitchFamily="34" charset="0"/>
              </a:rPr>
              <a:t>_______________________________________________________________________________________________________________________________________</a:t>
            </a:r>
            <a:endParaRPr lang="en-US" dirty="0">
              <a:latin typeface="Arial" pitchFamily="34" charset="0"/>
              <a:cs typeface="Arial" pitchFamily="34" charset="0"/>
            </a:endParaRPr>
          </a:p>
        </p:txBody>
      </p:sp>
      <p:sp>
        <p:nvSpPr>
          <p:cNvPr id="6" name="Rectangle 5"/>
          <p:cNvSpPr/>
          <p:nvPr/>
        </p:nvSpPr>
        <p:spPr>
          <a:xfrm>
            <a:off x="304800" y="304800"/>
            <a:ext cx="2210862" cy="369332"/>
          </a:xfrm>
          <a:prstGeom prst="rect">
            <a:avLst/>
          </a:prstGeom>
        </p:spPr>
        <p:txBody>
          <a:bodyPr wrap="none">
            <a:spAutoFit/>
          </a:bodyPr>
          <a:lstStyle/>
          <a:p>
            <a:pPr>
              <a:buNone/>
            </a:pPr>
            <a:r>
              <a:rPr lang="en-US" dirty="0" smtClean="0">
                <a:latin typeface="Arial" pitchFamily="34" charset="0"/>
                <a:cs typeface="Arial" pitchFamily="34" charset="0"/>
              </a:rPr>
              <a:t>Name___________</a:t>
            </a:r>
            <a:endParaRPr lang="en-US" dirty="0">
              <a:latin typeface="Arial" pitchFamily="34" charset="0"/>
              <a:cs typeface="Arial" pitchFamily="34" charset="0"/>
            </a:endParaRPr>
          </a:p>
        </p:txBody>
      </p:sp>
      <p:pic>
        <p:nvPicPr>
          <p:cNvPr id="1026" name="Picture 2" descr="http://upload.wikimedia.org/wikipedia/commons/2/2a/George_Washington_Carver_c1910.jpg"/>
          <p:cNvPicPr>
            <a:picLocks noChangeAspect="1" noChangeArrowheads="1"/>
          </p:cNvPicPr>
          <p:nvPr/>
        </p:nvPicPr>
        <p:blipFill>
          <a:blip r:embed="rId2" cstate="print"/>
          <a:srcRect/>
          <a:stretch>
            <a:fillRect/>
          </a:stretch>
        </p:blipFill>
        <p:spPr bwMode="auto">
          <a:xfrm>
            <a:off x="5486400" y="685800"/>
            <a:ext cx="1371600" cy="1638300"/>
          </a:xfrm>
          <a:prstGeom prst="rect">
            <a:avLst/>
          </a:prstGeom>
          <a:noFill/>
        </p:spPr>
      </p:pic>
      <p:sp>
        <p:nvSpPr>
          <p:cNvPr id="8" name="TextBox 7"/>
          <p:cNvSpPr txBox="1"/>
          <p:nvPr/>
        </p:nvSpPr>
        <p:spPr>
          <a:xfrm>
            <a:off x="6934200" y="228600"/>
            <a:ext cx="2057400" cy="2308324"/>
          </a:xfrm>
          <a:prstGeom prst="rect">
            <a:avLst/>
          </a:prstGeom>
          <a:noFill/>
          <a:ln w="28575">
            <a:solidFill>
              <a:schemeClr val="tx1"/>
            </a:solidFill>
            <a:prstDash val="sysDot"/>
          </a:ln>
        </p:spPr>
        <p:txBody>
          <a:bodyPr wrap="square" rtlCol="0">
            <a:spAutoFit/>
          </a:bodyPr>
          <a:lstStyle/>
          <a:p>
            <a:r>
              <a:rPr lang="en-US" sz="1600" dirty="0" smtClean="0">
                <a:latin typeface="Arial" pitchFamily="34" charset="0"/>
                <a:cs typeface="Arial" pitchFamily="34" charset="0"/>
              </a:rPr>
              <a:t>I was one of the first African Americans to make great contributions to science. I developed the crop rotation method. Who am I?</a:t>
            </a:r>
          </a:p>
          <a:p>
            <a:r>
              <a:rPr lang="en-US" sz="1600" dirty="0" smtClean="0">
                <a:latin typeface="Arial" pitchFamily="34" charset="0"/>
                <a:cs typeface="Arial" pitchFamily="34" charset="0"/>
              </a:rPr>
              <a:t>________________________________</a:t>
            </a:r>
            <a:endParaRPr lang="en-US" sz="1600" dirty="0">
              <a:latin typeface="Arial" pitchFamily="34" charset="0"/>
              <a:cs typeface="Arial" pitchFamily="34" charset="0"/>
            </a:endParaRPr>
          </a:p>
        </p:txBody>
      </p:sp>
      <p:sp>
        <p:nvSpPr>
          <p:cNvPr id="9" name="TextBox 8"/>
          <p:cNvSpPr txBox="1"/>
          <p:nvPr/>
        </p:nvSpPr>
        <p:spPr>
          <a:xfrm>
            <a:off x="2743200" y="304800"/>
            <a:ext cx="2286000" cy="3046988"/>
          </a:xfrm>
          <a:prstGeom prst="rect">
            <a:avLst/>
          </a:prstGeom>
          <a:noFill/>
          <a:ln w="28575">
            <a:solidFill>
              <a:schemeClr val="tx1"/>
            </a:solidFill>
            <a:prstDash val="sysDash"/>
          </a:ln>
        </p:spPr>
        <p:txBody>
          <a:bodyPr wrap="square" rtlCol="0">
            <a:spAutoFit/>
          </a:bodyPr>
          <a:lstStyle/>
          <a:p>
            <a:r>
              <a:rPr lang="en-US" sz="1600" dirty="0" smtClean="0">
                <a:latin typeface="Arial" pitchFamily="34" charset="0"/>
                <a:cs typeface="Arial" pitchFamily="34" charset="0"/>
              </a:rPr>
              <a:t>Describe the life of an immigrant in the late 1800’s</a:t>
            </a:r>
          </a:p>
          <a:p>
            <a:r>
              <a:rPr lang="en-US" sz="1600" dirty="0" smtClean="0">
                <a:latin typeface="Arial" pitchFamily="34" charset="0"/>
                <a:cs typeface="Arial" pitchFamily="34" charset="0"/>
              </a:rPr>
              <a:t>__________________________________________________________________________________________________________________________________________________________________</a:t>
            </a:r>
          </a:p>
        </p:txBody>
      </p:sp>
      <p:sp>
        <p:nvSpPr>
          <p:cNvPr id="10" name="TextBox 9"/>
          <p:cNvSpPr txBox="1"/>
          <p:nvPr/>
        </p:nvSpPr>
        <p:spPr>
          <a:xfrm>
            <a:off x="6096000" y="3276600"/>
            <a:ext cx="2514600" cy="3046988"/>
          </a:xfrm>
          <a:prstGeom prst="rect">
            <a:avLst/>
          </a:prstGeom>
          <a:noFill/>
          <a:ln w="28575">
            <a:solidFill>
              <a:schemeClr val="tx1"/>
            </a:solidFill>
            <a:prstDash val="dashDot"/>
          </a:ln>
        </p:spPr>
        <p:txBody>
          <a:bodyPr wrap="square" rtlCol="0">
            <a:spAutoFit/>
          </a:bodyPr>
          <a:lstStyle/>
          <a:p>
            <a:r>
              <a:rPr lang="en-US" sz="1600" dirty="0" smtClean="0">
                <a:latin typeface="Arial" pitchFamily="34" charset="0"/>
                <a:cs typeface="Arial" pitchFamily="34" charset="0"/>
              </a:rPr>
              <a:t>Why did the United States enter World War I?</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A.) The United States</a:t>
            </a:r>
          </a:p>
          <a:p>
            <a:r>
              <a:rPr lang="en-US" sz="1600" dirty="0" smtClean="0">
                <a:latin typeface="Arial" pitchFamily="34" charset="0"/>
                <a:cs typeface="Arial" pitchFamily="34" charset="0"/>
              </a:rPr>
              <a:t>      wanted more land</a:t>
            </a:r>
          </a:p>
          <a:p>
            <a:r>
              <a:rPr lang="en-US" sz="1600" dirty="0" smtClean="0">
                <a:latin typeface="Arial" pitchFamily="34" charset="0"/>
                <a:cs typeface="Arial" pitchFamily="34" charset="0"/>
              </a:rPr>
              <a:t>B.)  Mexico attacked </a:t>
            </a:r>
          </a:p>
          <a:p>
            <a:r>
              <a:rPr lang="en-US" sz="1600" dirty="0" smtClean="0">
                <a:latin typeface="Arial" pitchFamily="34" charset="0"/>
                <a:cs typeface="Arial" pitchFamily="34" charset="0"/>
              </a:rPr>
              <a:t>      the U.S.</a:t>
            </a:r>
          </a:p>
          <a:p>
            <a:r>
              <a:rPr lang="en-US" sz="1600" dirty="0" smtClean="0">
                <a:latin typeface="Arial" pitchFamily="34" charset="0"/>
                <a:cs typeface="Arial" pitchFamily="34" charset="0"/>
              </a:rPr>
              <a:t>C.) German submarines</a:t>
            </a:r>
          </a:p>
          <a:p>
            <a:r>
              <a:rPr lang="en-US" sz="1600" dirty="0" smtClean="0">
                <a:latin typeface="Arial" pitchFamily="34" charset="0"/>
                <a:cs typeface="Arial" pitchFamily="34" charset="0"/>
              </a:rPr>
              <a:t>      were attacking U.S.</a:t>
            </a:r>
          </a:p>
          <a:p>
            <a:r>
              <a:rPr lang="en-US" sz="1600" dirty="0" smtClean="0">
                <a:latin typeface="Arial" pitchFamily="34" charset="0"/>
                <a:cs typeface="Arial" pitchFamily="34" charset="0"/>
              </a:rPr>
              <a:t>      ships</a:t>
            </a:r>
          </a:p>
          <a:p>
            <a:r>
              <a:rPr lang="en-US" sz="1600" dirty="0" smtClean="0">
                <a:latin typeface="Arial" pitchFamily="34" charset="0"/>
                <a:cs typeface="Arial" pitchFamily="34" charset="0"/>
              </a:rPr>
              <a:t>D.)  The U.S. wanted </a:t>
            </a:r>
          </a:p>
          <a:p>
            <a:r>
              <a:rPr lang="en-US" sz="1600" dirty="0" smtClean="0">
                <a:latin typeface="Arial" pitchFamily="34" charset="0"/>
                <a:cs typeface="Arial" pitchFamily="34" charset="0"/>
              </a:rPr>
              <a:t>       control of France</a:t>
            </a:r>
            <a:endParaRPr lang="en-US" sz="1600" dirty="0">
              <a:latin typeface="Arial" pitchFamily="34" charset="0"/>
              <a:cs typeface="Arial" pitchFamily="34" charset="0"/>
            </a:endParaRPr>
          </a:p>
        </p:txBody>
      </p:sp>
      <p:sp>
        <p:nvSpPr>
          <p:cNvPr id="11" name="TextBox 10"/>
          <p:cNvSpPr txBox="1"/>
          <p:nvPr/>
        </p:nvSpPr>
        <p:spPr>
          <a:xfrm>
            <a:off x="152400" y="914400"/>
            <a:ext cx="2362200" cy="1569660"/>
          </a:xfrm>
          <a:prstGeom prst="rect">
            <a:avLst/>
          </a:prstGeom>
          <a:noFill/>
          <a:ln w="28575">
            <a:solidFill>
              <a:schemeClr val="tx1"/>
            </a:solidFill>
            <a:prstDash val="sysDash"/>
          </a:ln>
        </p:spPr>
        <p:txBody>
          <a:bodyPr wrap="square" rtlCol="0">
            <a:spAutoFit/>
          </a:bodyPr>
          <a:lstStyle/>
          <a:p>
            <a:r>
              <a:rPr lang="en-US" sz="1600" dirty="0" smtClean="0">
                <a:latin typeface="Arial" pitchFamily="34" charset="0"/>
                <a:cs typeface="Arial" pitchFamily="34" charset="0"/>
              </a:rPr>
              <a:t>Louis Armstrong was a</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A.) baseball hero</a:t>
            </a:r>
          </a:p>
          <a:p>
            <a:r>
              <a:rPr lang="en-US" sz="1600" dirty="0" smtClean="0">
                <a:latin typeface="Arial" pitchFamily="34" charset="0"/>
                <a:cs typeface="Arial" pitchFamily="34" charset="0"/>
              </a:rPr>
              <a:t>B.) jazz musician</a:t>
            </a:r>
          </a:p>
          <a:p>
            <a:r>
              <a:rPr lang="en-US" sz="1600" dirty="0" smtClean="0">
                <a:latin typeface="Arial" pitchFamily="34" charset="0"/>
                <a:cs typeface="Arial" pitchFamily="34" charset="0"/>
              </a:rPr>
              <a:t>C.) pilot</a:t>
            </a:r>
          </a:p>
          <a:p>
            <a:r>
              <a:rPr lang="en-US" sz="1600" dirty="0" smtClean="0">
                <a:latin typeface="Arial" pitchFamily="34" charset="0"/>
                <a:cs typeface="Arial" pitchFamily="34" charset="0"/>
              </a:rPr>
              <a:t>D.) poet</a:t>
            </a:r>
            <a:endParaRPr lang="en-US" sz="1600" dirty="0">
              <a:latin typeface="Arial" pitchFamily="34" charset="0"/>
              <a:cs typeface="Arial" pitchFamily="34" charset="0"/>
            </a:endParaRPr>
          </a:p>
        </p:txBody>
      </p:sp>
      <p:sp>
        <p:nvSpPr>
          <p:cNvPr id="12" name="5-Point Star 11"/>
          <p:cNvSpPr/>
          <p:nvPr/>
        </p:nvSpPr>
        <p:spPr>
          <a:xfrm>
            <a:off x="5562600" y="2514600"/>
            <a:ext cx="457200" cy="533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3" name="5-Point Star 12"/>
          <p:cNvSpPr/>
          <p:nvPr/>
        </p:nvSpPr>
        <p:spPr>
          <a:xfrm rot="20309597">
            <a:off x="1981200" y="2286000"/>
            <a:ext cx="457200" cy="533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4" name="5-Point Star 13"/>
          <p:cNvSpPr/>
          <p:nvPr/>
        </p:nvSpPr>
        <p:spPr>
          <a:xfrm rot="1061442">
            <a:off x="5334000" y="5791200"/>
            <a:ext cx="3810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304800"/>
            <a:ext cx="2210862" cy="369332"/>
          </a:xfrm>
          <a:prstGeom prst="rect">
            <a:avLst/>
          </a:prstGeom>
        </p:spPr>
        <p:txBody>
          <a:bodyPr wrap="none">
            <a:spAutoFit/>
          </a:bodyPr>
          <a:lstStyle/>
          <a:p>
            <a:pPr>
              <a:buNone/>
            </a:pPr>
            <a:r>
              <a:rPr lang="en-US" dirty="0" smtClean="0">
                <a:latin typeface="Arial" pitchFamily="34" charset="0"/>
                <a:cs typeface="Arial" pitchFamily="34" charset="0"/>
              </a:rPr>
              <a:t>Name___________</a:t>
            </a:r>
            <a:endParaRPr lang="en-US" dirty="0">
              <a:latin typeface="Arial" pitchFamily="34" charset="0"/>
              <a:cs typeface="Arial" pitchFamily="34" charset="0"/>
            </a:endParaRPr>
          </a:p>
        </p:txBody>
      </p:sp>
      <p:sp>
        <p:nvSpPr>
          <p:cNvPr id="7" name="TextBox 6"/>
          <p:cNvSpPr txBox="1"/>
          <p:nvPr/>
        </p:nvSpPr>
        <p:spPr>
          <a:xfrm>
            <a:off x="6477000" y="2895600"/>
            <a:ext cx="2209800" cy="3046988"/>
          </a:xfrm>
          <a:prstGeom prst="rect">
            <a:avLst/>
          </a:prstGeom>
          <a:noFill/>
          <a:ln w="28575">
            <a:solidFill>
              <a:schemeClr val="tx1"/>
            </a:solidFill>
            <a:prstDash val="lgDashDotDot"/>
          </a:ln>
        </p:spPr>
        <p:txBody>
          <a:bodyPr wrap="square" rtlCol="0">
            <a:spAutoFit/>
          </a:bodyPr>
          <a:lstStyle/>
          <a:p>
            <a:pPr algn="ctr"/>
            <a:r>
              <a:rPr lang="en-US" sz="1600" dirty="0" smtClean="0">
                <a:latin typeface="Arial" pitchFamily="34" charset="0"/>
                <a:cs typeface="Arial" pitchFamily="34" charset="0"/>
              </a:rPr>
              <a:t>What was the </a:t>
            </a:r>
            <a:r>
              <a:rPr lang="en-US" sz="1600" i="1" dirty="0" smtClean="0">
                <a:latin typeface="Arial" pitchFamily="34" charset="0"/>
                <a:cs typeface="Arial" pitchFamily="34" charset="0"/>
              </a:rPr>
              <a:t>Lusitania</a:t>
            </a:r>
            <a:r>
              <a:rPr lang="en-US" sz="1600" dirty="0" smtClean="0">
                <a:latin typeface="Arial" pitchFamily="34" charset="0"/>
                <a:cs typeface="Arial" pitchFamily="34" charset="0"/>
              </a:rPr>
              <a:t> and why was it important in U.S. history?</a:t>
            </a:r>
          </a:p>
          <a:p>
            <a:pPr algn="ctr"/>
            <a:r>
              <a:rPr lang="en-US" sz="1600" dirty="0" smtClean="0">
                <a:latin typeface="Arial" pitchFamily="34" charset="0"/>
                <a:cs typeface="Arial" pitchFamily="34" charset="0"/>
              </a:rPr>
              <a:t>_______________________________________________________________________________________________________________________________________</a:t>
            </a:r>
            <a:endParaRPr lang="en-US" dirty="0">
              <a:latin typeface="Arial" pitchFamily="34" charset="0"/>
              <a:cs typeface="Arial" pitchFamily="34" charset="0"/>
            </a:endParaRPr>
          </a:p>
        </p:txBody>
      </p:sp>
      <p:pic>
        <p:nvPicPr>
          <p:cNvPr id="24578" name="Picture 2" descr="http://vasishta.files.wordpress.com/2008/07/jesse_owens1.jpg"/>
          <p:cNvPicPr>
            <a:picLocks noChangeAspect="1" noChangeArrowheads="1"/>
          </p:cNvPicPr>
          <p:nvPr/>
        </p:nvPicPr>
        <p:blipFill>
          <a:blip r:embed="rId2" cstate="print"/>
          <a:srcRect/>
          <a:stretch>
            <a:fillRect/>
          </a:stretch>
        </p:blipFill>
        <p:spPr bwMode="auto">
          <a:xfrm>
            <a:off x="2743200" y="4495800"/>
            <a:ext cx="1295400" cy="1828800"/>
          </a:xfrm>
          <a:prstGeom prst="rect">
            <a:avLst/>
          </a:prstGeom>
          <a:noFill/>
        </p:spPr>
      </p:pic>
      <p:sp>
        <p:nvSpPr>
          <p:cNvPr id="10" name="TextBox 9"/>
          <p:cNvSpPr txBox="1"/>
          <p:nvPr/>
        </p:nvSpPr>
        <p:spPr>
          <a:xfrm>
            <a:off x="4114800" y="4343400"/>
            <a:ext cx="1981200" cy="2062103"/>
          </a:xfrm>
          <a:prstGeom prst="rect">
            <a:avLst/>
          </a:prstGeom>
          <a:noFill/>
          <a:ln w="28575">
            <a:solidFill>
              <a:schemeClr val="tx1"/>
            </a:solidFill>
            <a:prstDash val="sysDot"/>
          </a:ln>
        </p:spPr>
        <p:txBody>
          <a:bodyPr wrap="square" rtlCol="0">
            <a:spAutoFit/>
          </a:bodyPr>
          <a:lstStyle/>
          <a:p>
            <a:r>
              <a:rPr lang="en-US" sz="1600" dirty="0" smtClean="0">
                <a:latin typeface="Arial" pitchFamily="34" charset="0"/>
                <a:cs typeface="Arial" pitchFamily="34" charset="0"/>
              </a:rPr>
              <a:t>I was a great African American athlete. I won four gold medals and the 1936 Olympics. Who am I?</a:t>
            </a:r>
          </a:p>
          <a:p>
            <a:r>
              <a:rPr lang="en-US" sz="1600" dirty="0" smtClean="0">
                <a:latin typeface="Arial" pitchFamily="34" charset="0"/>
                <a:cs typeface="Arial" pitchFamily="34" charset="0"/>
              </a:rPr>
              <a:t>______________________________</a:t>
            </a:r>
            <a:endParaRPr lang="en-US" sz="1600" dirty="0">
              <a:latin typeface="Arial" pitchFamily="34" charset="0"/>
              <a:cs typeface="Arial" pitchFamily="34" charset="0"/>
            </a:endParaRPr>
          </a:p>
        </p:txBody>
      </p:sp>
      <p:sp>
        <p:nvSpPr>
          <p:cNvPr id="11" name="TextBox 10"/>
          <p:cNvSpPr txBox="1"/>
          <p:nvPr/>
        </p:nvSpPr>
        <p:spPr>
          <a:xfrm>
            <a:off x="304800" y="1828800"/>
            <a:ext cx="1905000" cy="4770537"/>
          </a:xfrm>
          <a:prstGeom prst="rect">
            <a:avLst/>
          </a:prstGeom>
          <a:noFill/>
          <a:ln w="28575">
            <a:solidFill>
              <a:schemeClr val="tx1"/>
            </a:solidFill>
            <a:prstDash val="lgDashDotDot"/>
          </a:ln>
        </p:spPr>
        <p:txBody>
          <a:bodyPr wrap="square" rtlCol="0">
            <a:spAutoFit/>
          </a:bodyPr>
          <a:lstStyle/>
          <a:p>
            <a:pPr algn="ctr"/>
            <a:r>
              <a:rPr lang="en-US" sz="1600" dirty="0" smtClean="0">
                <a:latin typeface="Comic Sans MS" pitchFamily="66" charset="0"/>
              </a:rPr>
              <a:t>Explain the main purpose for the amendment process. Why is it important to do it this way?</a:t>
            </a:r>
          </a:p>
          <a:p>
            <a:pPr algn="ctr"/>
            <a:r>
              <a:rPr lang="en-US" sz="1600" dirty="0" smtClean="0">
                <a:latin typeface="Comic Sans MS" pitchFamily="66" charset="0"/>
              </a:rPr>
              <a:t>_________________________________________________________________________________________________________________________________________________________________________</a:t>
            </a:r>
            <a:endParaRPr lang="en-US" dirty="0"/>
          </a:p>
        </p:txBody>
      </p:sp>
      <p:sp>
        <p:nvSpPr>
          <p:cNvPr id="12" name="TextBox 11"/>
          <p:cNvSpPr txBox="1"/>
          <p:nvPr/>
        </p:nvSpPr>
        <p:spPr>
          <a:xfrm>
            <a:off x="6629400" y="914400"/>
            <a:ext cx="1981200" cy="1323439"/>
          </a:xfrm>
          <a:prstGeom prst="rect">
            <a:avLst/>
          </a:prstGeom>
          <a:noFill/>
          <a:ln w="57150">
            <a:solidFill>
              <a:schemeClr val="tx1"/>
            </a:solidFill>
          </a:ln>
        </p:spPr>
        <p:txBody>
          <a:bodyPr wrap="square" rtlCol="0">
            <a:spAutoFit/>
          </a:bodyPr>
          <a:lstStyle/>
          <a:p>
            <a:r>
              <a:rPr lang="en-US" sz="1600" dirty="0" smtClean="0">
                <a:latin typeface="Arial" pitchFamily="34" charset="0"/>
                <a:cs typeface="Arial" pitchFamily="34" charset="0"/>
              </a:rPr>
              <a:t>In Montgomery, Alabama, ______________refused to give her seat up on the bus.</a:t>
            </a:r>
            <a:endParaRPr lang="en-US" sz="1600" dirty="0">
              <a:latin typeface="Arial" pitchFamily="34" charset="0"/>
              <a:cs typeface="Arial" pitchFamily="34" charset="0"/>
            </a:endParaRPr>
          </a:p>
        </p:txBody>
      </p:sp>
      <p:sp>
        <p:nvSpPr>
          <p:cNvPr id="13" name="TextBox 12"/>
          <p:cNvSpPr txBox="1"/>
          <p:nvPr/>
        </p:nvSpPr>
        <p:spPr>
          <a:xfrm>
            <a:off x="3200400" y="3048000"/>
            <a:ext cx="2286000" cy="1077218"/>
          </a:xfrm>
          <a:prstGeom prst="rect">
            <a:avLst/>
          </a:prstGeom>
          <a:noFill/>
          <a:ln w="19050">
            <a:solidFill>
              <a:schemeClr val="tx1"/>
            </a:solidFill>
            <a:prstDash val="dash"/>
          </a:ln>
        </p:spPr>
        <p:txBody>
          <a:bodyPr wrap="square" rtlCol="0">
            <a:spAutoFit/>
          </a:bodyPr>
          <a:lstStyle/>
          <a:p>
            <a:r>
              <a:rPr lang="en-US" sz="1600" dirty="0" smtClean="0">
                <a:latin typeface="Arial" pitchFamily="34" charset="0"/>
                <a:cs typeface="Arial" pitchFamily="34" charset="0"/>
              </a:rPr>
              <a:t>____________________________________ wrote the book </a:t>
            </a:r>
            <a:r>
              <a:rPr lang="en-US" sz="1600" i="1" dirty="0" smtClean="0">
                <a:latin typeface="Arial" pitchFamily="34" charset="0"/>
                <a:cs typeface="Arial" pitchFamily="34" charset="0"/>
              </a:rPr>
              <a:t>Gone with the Wind.</a:t>
            </a:r>
            <a:endParaRPr lang="en-US" sz="1600" i="1" dirty="0">
              <a:latin typeface="Arial" pitchFamily="34" charset="0"/>
              <a:cs typeface="Arial" pitchFamily="34" charset="0"/>
            </a:endParaRPr>
          </a:p>
        </p:txBody>
      </p:sp>
      <p:sp>
        <p:nvSpPr>
          <p:cNvPr id="14" name="TextBox 13"/>
          <p:cNvSpPr txBox="1"/>
          <p:nvPr/>
        </p:nvSpPr>
        <p:spPr>
          <a:xfrm>
            <a:off x="2819400" y="381000"/>
            <a:ext cx="3276600" cy="2585323"/>
          </a:xfrm>
          <a:prstGeom prst="rect">
            <a:avLst/>
          </a:prstGeom>
          <a:noFill/>
          <a:ln w="38100">
            <a:solidFill>
              <a:schemeClr val="tx1"/>
            </a:solidFill>
          </a:ln>
        </p:spPr>
        <p:txBody>
          <a:bodyPr wrap="square" rtlCol="0">
            <a:spAutoFit/>
          </a:bodyPr>
          <a:lstStyle/>
          <a:p>
            <a:r>
              <a:rPr lang="en-US" sz="1600" dirty="0" smtClean="0">
                <a:latin typeface="Arial" pitchFamily="34" charset="0"/>
                <a:cs typeface="Arial" pitchFamily="34" charset="0"/>
              </a:rPr>
              <a:t>Which of the following is the best example of someone participating in government?</a:t>
            </a:r>
          </a:p>
          <a:p>
            <a:endParaRPr lang="en-US" sz="1600" dirty="0">
              <a:latin typeface="Arial" pitchFamily="34" charset="0"/>
              <a:cs typeface="Arial" pitchFamily="34" charset="0"/>
            </a:endParaRPr>
          </a:p>
          <a:p>
            <a:r>
              <a:rPr lang="en-US" sz="1600" dirty="0" smtClean="0">
                <a:latin typeface="Arial" pitchFamily="34" charset="0"/>
                <a:cs typeface="Arial" pitchFamily="34" charset="0"/>
              </a:rPr>
              <a:t>A.) owning a business</a:t>
            </a:r>
          </a:p>
          <a:p>
            <a:r>
              <a:rPr lang="en-US" sz="1600" dirty="0" smtClean="0">
                <a:latin typeface="Arial" pitchFamily="34" charset="0"/>
                <a:cs typeface="Arial" pitchFamily="34" charset="0"/>
              </a:rPr>
              <a:t>B.) donating used goods</a:t>
            </a:r>
          </a:p>
          <a:p>
            <a:r>
              <a:rPr lang="en-US" sz="1600" dirty="0" smtClean="0">
                <a:latin typeface="Arial" pitchFamily="34" charset="0"/>
                <a:cs typeface="Arial" pitchFamily="34" charset="0"/>
              </a:rPr>
              <a:t>C.) becoming a school bus driver</a:t>
            </a:r>
          </a:p>
          <a:p>
            <a:r>
              <a:rPr lang="en-US" sz="1600" dirty="0" smtClean="0">
                <a:latin typeface="Arial" pitchFamily="34" charset="0"/>
                <a:cs typeface="Arial" pitchFamily="34" charset="0"/>
              </a:rPr>
              <a:t>D.) running for an elected </a:t>
            </a:r>
          </a:p>
          <a:p>
            <a:r>
              <a:rPr lang="en-US" sz="1600" dirty="0" smtClean="0">
                <a:latin typeface="Arial" pitchFamily="34" charset="0"/>
                <a:cs typeface="Arial" pitchFamily="34" charset="0"/>
              </a:rPr>
              <a:t>      office</a:t>
            </a:r>
          </a:p>
          <a:p>
            <a:endParaRPr lang="en-US" dirty="0">
              <a:latin typeface="Arial" pitchFamily="34" charset="0"/>
              <a:cs typeface="Arial" pitchFamily="34" charset="0"/>
            </a:endParaRPr>
          </a:p>
        </p:txBody>
      </p:sp>
      <p:sp>
        <p:nvSpPr>
          <p:cNvPr id="15" name="5-Point Star 14"/>
          <p:cNvSpPr/>
          <p:nvPr/>
        </p:nvSpPr>
        <p:spPr>
          <a:xfrm>
            <a:off x="1143000" y="990600"/>
            <a:ext cx="457200" cy="533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6" name="5-Point Star 15"/>
          <p:cNvSpPr/>
          <p:nvPr/>
        </p:nvSpPr>
        <p:spPr>
          <a:xfrm rot="1737281">
            <a:off x="7706856" y="248330"/>
            <a:ext cx="523875" cy="49409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7" name="5-Point Star 16"/>
          <p:cNvSpPr/>
          <p:nvPr/>
        </p:nvSpPr>
        <p:spPr>
          <a:xfrm>
            <a:off x="5943600" y="3505200"/>
            <a:ext cx="3048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715000" y="3048000"/>
            <a:ext cx="3048000" cy="3908762"/>
          </a:xfrm>
          <a:prstGeom prst="rect">
            <a:avLst/>
          </a:prstGeom>
          <a:noFill/>
          <a:ln w="6350">
            <a:solidFill>
              <a:schemeClr val="tx1"/>
            </a:solidFill>
          </a:ln>
        </p:spPr>
        <p:txBody>
          <a:bodyPr wrap="square" rtlCol="0">
            <a:spAutoFit/>
          </a:bodyPr>
          <a:lstStyle/>
          <a:p>
            <a:r>
              <a:rPr lang="en-US" sz="1600" dirty="0" smtClean="0">
                <a:latin typeface="Arial" pitchFamily="34" charset="0"/>
                <a:cs typeface="Arial" pitchFamily="34" charset="0"/>
              </a:rPr>
              <a:t>How was the Vietnam War different from other wars?</a:t>
            </a:r>
          </a:p>
          <a:p>
            <a:r>
              <a:rPr lang="en-US" dirty="0" smtClean="0">
                <a:latin typeface="Arial" pitchFamily="34" charset="0"/>
                <a:cs typeface="Arial"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a:t>
            </a:r>
            <a:endParaRPr lang="en-US" dirty="0">
              <a:latin typeface="Arial" pitchFamily="34" charset="0"/>
              <a:cs typeface="Arial" pitchFamily="34" charset="0"/>
            </a:endParaRPr>
          </a:p>
        </p:txBody>
      </p:sp>
      <p:sp>
        <p:nvSpPr>
          <p:cNvPr id="5" name="Rectangle 4"/>
          <p:cNvSpPr/>
          <p:nvPr/>
        </p:nvSpPr>
        <p:spPr>
          <a:xfrm>
            <a:off x="304800" y="304800"/>
            <a:ext cx="2210862" cy="369332"/>
          </a:xfrm>
          <a:prstGeom prst="rect">
            <a:avLst/>
          </a:prstGeom>
        </p:spPr>
        <p:txBody>
          <a:bodyPr wrap="none">
            <a:spAutoFit/>
          </a:bodyPr>
          <a:lstStyle/>
          <a:p>
            <a:pPr>
              <a:buNone/>
            </a:pPr>
            <a:r>
              <a:rPr lang="en-US" dirty="0" smtClean="0">
                <a:latin typeface="Arial" pitchFamily="34" charset="0"/>
                <a:cs typeface="Arial" pitchFamily="34" charset="0"/>
              </a:rPr>
              <a:t>Name___________</a:t>
            </a:r>
            <a:endParaRPr lang="en-US" dirty="0">
              <a:latin typeface="Arial" pitchFamily="34" charset="0"/>
              <a:cs typeface="Arial" pitchFamily="34" charset="0"/>
            </a:endParaRPr>
          </a:p>
        </p:txBody>
      </p:sp>
      <p:sp>
        <p:nvSpPr>
          <p:cNvPr id="6" name="TextBox 5"/>
          <p:cNvSpPr txBox="1"/>
          <p:nvPr/>
        </p:nvSpPr>
        <p:spPr>
          <a:xfrm>
            <a:off x="381000" y="3352800"/>
            <a:ext cx="2514600" cy="3046988"/>
          </a:xfrm>
          <a:prstGeom prst="rect">
            <a:avLst/>
          </a:prstGeom>
          <a:noFill/>
          <a:ln w="28575">
            <a:solidFill>
              <a:schemeClr val="tx1"/>
            </a:solidFill>
            <a:prstDash val="dashDot"/>
          </a:ln>
        </p:spPr>
        <p:txBody>
          <a:bodyPr wrap="square" rtlCol="0">
            <a:spAutoFit/>
          </a:bodyPr>
          <a:lstStyle/>
          <a:p>
            <a:r>
              <a:rPr lang="en-US" sz="1600" dirty="0" smtClean="0">
                <a:latin typeface="Arial" pitchFamily="34" charset="0"/>
                <a:cs typeface="Arial" pitchFamily="34" charset="0"/>
              </a:rPr>
              <a:t>What happened during the Cuban Missile Crisis?_________________________________________________________________________________________________________________________________________________________________________________________________</a:t>
            </a:r>
            <a:endParaRPr lang="en-US" sz="1600" dirty="0">
              <a:latin typeface="Arial" pitchFamily="34" charset="0"/>
              <a:cs typeface="Arial" pitchFamily="34" charset="0"/>
            </a:endParaRPr>
          </a:p>
        </p:txBody>
      </p:sp>
      <p:pic>
        <p:nvPicPr>
          <p:cNvPr id="25604" name="Picture 4" descr="http://ts2.mm.bing.net/th?id=H.4913482139503645&amp;pid=15.1"/>
          <p:cNvPicPr>
            <a:picLocks noChangeAspect="1" noChangeArrowheads="1"/>
          </p:cNvPicPr>
          <p:nvPr/>
        </p:nvPicPr>
        <p:blipFill>
          <a:blip r:embed="rId2" cstate="print"/>
          <a:srcRect/>
          <a:stretch>
            <a:fillRect/>
          </a:stretch>
        </p:blipFill>
        <p:spPr bwMode="auto">
          <a:xfrm>
            <a:off x="533400" y="914400"/>
            <a:ext cx="1428750" cy="1819276"/>
          </a:xfrm>
          <a:prstGeom prst="rect">
            <a:avLst/>
          </a:prstGeom>
          <a:noFill/>
        </p:spPr>
      </p:pic>
      <p:sp>
        <p:nvSpPr>
          <p:cNvPr id="10" name="TextBox 9"/>
          <p:cNvSpPr txBox="1"/>
          <p:nvPr/>
        </p:nvSpPr>
        <p:spPr>
          <a:xfrm>
            <a:off x="1981200" y="762000"/>
            <a:ext cx="1905000" cy="1815882"/>
          </a:xfrm>
          <a:prstGeom prst="rect">
            <a:avLst/>
          </a:prstGeom>
          <a:noFill/>
          <a:ln w="28575">
            <a:solidFill>
              <a:schemeClr val="tx1"/>
            </a:solidFill>
            <a:prstDash val="lgDashDotDot"/>
          </a:ln>
        </p:spPr>
        <p:txBody>
          <a:bodyPr wrap="square" rtlCol="0">
            <a:spAutoFit/>
          </a:bodyPr>
          <a:lstStyle/>
          <a:p>
            <a:r>
              <a:rPr lang="en-US" sz="1600" dirty="0" smtClean="0">
                <a:latin typeface="Arial" pitchFamily="34" charset="0"/>
                <a:cs typeface="Arial" pitchFamily="34" charset="0"/>
              </a:rPr>
              <a:t>During World War II, I was the leader of the Nazi party and preached hatred. Who am I?____________________________ </a:t>
            </a:r>
            <a:endParaRPr lang="en-US" sz="1600" dirty="0">
              <a:latin typeface="Arial" pitchFamily="34" charset="0"/>
              <a:cs typeface="Arial" pitchFamily="34" charset="0"/>
            </a:endParaRPr>
          </a:p>
        </p:txBody>
      </p:sp>
      <p:sp>
        <p:nvSpPr>
          <p:cNvPr id="11" name="TextBox 10"/>
          <p:cNvSpPr txBox="1"/>
          <p:nvPr/>
        </p:nvSpPr>
        <p:spPr>
          <a:xfrm>
            <a:off x="3352800" y="4800600"/>
            <a:ext cx="2209800" cy="1569660"/>
          </a:xfrm>
          <a:prstGeom prst="rect">
            <a:avLst/>
          </a:prstGeom>
          <a:noFill/>
          <a:ln w="28575">
            <a:solidFill>
              <a:schemeClr val="tx1"/>
            </a:solidFill>
            <a:prstDash val="lgDash"/>
          </a:ln>
        </p:spPr>
        <p:txBody>
          <a:bodyPr wrap="square" rtlCol="0">
            <a:spAutoFit/>
          </a:bodyPr>
          <a:lstStyle/>
          <a:p>
            <a:r>
              <a:rPr lang="en-US" sz="1600" i="1" dirty="0" smtClean="0">
                <a:latin typeface="Arial" pitchFamily="34" charset="0"/>
                <a:cs typeface="Arial" pitchFamily="34" charset="0"/>
              </a:rPr>
              <a:t>E pluribus </a:t>
            </a:r>
            <a:r>
              <a:rPr lang="en-US" sz="1600" i="1" dirty="0" err="1" smtClean="0">
                <a:latin typeface="Arial" pitchFamily="34" charset="0"/>
                <a:cs typeface="Arial" pitchFamily="34" charset="0"/>
              </a:rPr>
              <a:t>unum</a:t>
            </a:r>
            <a:r>
              <a:rPr lang="en-US" sz="1600" i="1" dirty="0" smtClean="0">
                <a:latin typeface="Arial" pitchFamily="34" charset="0"/>
                <a:cs typeface="Arial" pitchFamily="34" charset="0"/>
              </a:rPr>
              <a:t> </a:t>
            </a:r>
            <a:r>
              <a:rPr lang="en-US" sz="1600" dirty="0" smtClean="0">
                <a:latin typeface="Arial" pitchFamily="34" charset="0"/>
                <a:cs typeface="Arial" pitchFamily="34" charset="0"/>
              </a:rPr>
              <a:t>stands for:</a:t>
            </a:r>
            <a:endParaRPr lang="en-US" sz="1600" i="1" dirty="0" smtClean="0">
              <a:latin typeface="Arial" pitchFamily="34" charset="0"/>
              <a:cs typeface="Arial" pitchFamily="34" charset="0"/>
            </a:endParaRPr>
          </a:p>
          <a:p>
            <a:r>
              <a:rPr lang="en-US" sz="1600" dirty="0" smtClean="0">
                <a:latin typeface="Arial" pitchFamily="34" charset="0"/>
                <a:cs typeface="Arial" pitchFamily="34" charset="0"/>
              </a:rPr>
              <a:t>A.) too many chiefs</a:t>
            </a:r>
          </a:p>
          <a:p>
            <a:r>
              <a:rPr lang="en-US" sz="1600" dirty="0" smtClean="0">
                <a:latin typeface="Arial" pitchFamily="34" charset="0"/>
                <a:cs typeface="Arial" pitchFamily="34" charset="0"/>
              </a:rPr>
              <a:t>B.) out of many, one</a:t>
            </a:r>
          </a:p>
          <a:p>
            <a:r>
              <a:rPr lang="en-US" sz="1600" dirty="0" smtClean="0">
                <a:latin typeface="Arial" pitchFamily="34" charset="0"/>
                <a:cs typeface="Arial" pitchFamily="34" charset="0"/>
              </a:rPr>
              <a:t>C.) justice for all</a:t>
            </a:r>
          </a:p>
          <a:p>
            <a:r>
              <a:rPr lang="en-US" sz="1600" dirty="0" smtClean="0">
                <a:latin typeface="Arial" pitchFamily="34" charset="0"/>
                <a:cs typeface="Arial" pitchFamily="34" charset="0"/>
              </a:rPr>
              <a:t>D.) in God we trust</a:t>
            </a:r>
            <a:endParaRPr lang="en-US" sz="1600" dirty="0">
              <a:latin typeface="Arial" pitchFamily="34" charset="0"/>
              <a:cs typeface="Arial" pitchFamily="34" charset="0"/>
            </a:endParaRPr>
          </a:p>
        </p:txBody>
      </p:sp>
      <p:sp>
        <p:nvSpPr>
          <p:cNvPr id="12" name="TextBox 11"/>
          <p:cNvSpPr txBox="1"/>
          <p:nvPr/>
        </p:nvSpPr>
        <p:spPr>
          <a:xfrm>
            <a:off x="4800600" y="381000"/>
            <a:ext cx="3276600" cy="2339102"/>
          </a:xfrm>
          <a:prstGeom prst="rect">
            <a:avLst/>
          </a:prstGeom>
          <a:noFill/>
          <a:ln w="38100">
            <a:solidFill>
              <a:schemeClr val="tx1"/>
            </a:solidFill>
          </a:ln>
        </p:spPr>
        <p:txBody>
          <a:bodyPr wrap="square" rtlCol="0">
            <a:spAutoFit/>
          </a:bodyPr>
          <a:lstStyle/>
          <a:p>
            <a:r>
              <a:rPr lang="en-US" sz="1600" dirty="0" smtClean="0">
                <a:latin typeface="Arial" pitchFamily="34" charset="0"/>
                <a:cs typeface="Arial" pitchFamily="34" charset="0"/>
              </a:rPr>
              <a:t>People go into debt because</a:t>
            </a:r>
          </a:p>
          <a:p>
            <a:endParaRPr lang="en-US" sz="1600" dirty="0">
              <a:latin typeface="Arial" pitchFamily="34" charset="0"/>
              <a:cs typeface="Arial" pitchFamily="34" charset="0"/>
            </a:endParaRPr>
          </a:p>
          <a:p>
            <a:r>
              <a:rPr lang="en-US" sz="1600" dirty="0" smtClean="0">
                <a:latin typeface="Arial" pitchFamily="34" charset="0"/>
                <a:cs typeface="Arial" pitchFamily="34" charset="0"/>
              </a:rPr>
              <a:t>A.) they save all their money</a:t>
            </a:r>
          </a:p>
          <a:p>
            <a:r>
              <a:rPr lang="en-US" sz="1600" dirty="0" smtClean="0">
                <a:latin typeface="Arial" pitchFamily="34" charset="0"/>
                <a:cs typeface="Arial" pitchFamily="34" charset="0"/>
              </a:rPr>
              <a:t>B.) they cannot pay back </a:t>
            </a:r>
          </a:p>
          <a:p>
            <a:r>
              <a:rPr lang="en-US" sz="1600" dirty="0" smtClean="0">
                <a:latin typeface="Arial" pitchFamily="34" charset="0"/>
                <a:cs typeface="Arial" pitchFamily="34" charset="0"/>
              </a:rPr>
              <a:t>      borrowed money</a:t>
            </a:r>
          </a:p>
          <a:p>
            <a:r>
              <a:rPr lang="en-US" sz="1600" dirty="0" smtClean="0">
                <a:latin typeface="Arial" pitchFamily="34" charset="0"/>
                <a:cs typeface="Arial" pitchFamily="34" charset="0"/>
              </a:rPr>
              <a:t>C.) their income increases</a:t>
            </a:r>
          </a:p>
          <a:p>
            <a:r>
              <a:rPr lang="en-US" sz="1600" dirty="0" smtClean="0">
                <a:latin typeface="Arial" pitchFamily="34" charset="0"/>
                <a:cs typeface="Arial" pitchFamily="34" charset="0"/>
              </a:rPr>
              <a:t>D.) they make a budget and</a:t>
            </a:r>
          </a:p>
          <a:p>
            <a:r>
              <a:rPr lang="en-US" sz="1600" dirty="0" smtClean="0">
                <a:latin typeface="Arial" pitchFamily="34" charset="0"/>
                <a:cs typeface="Arial" pitchFamily="34" charset="0"/>
              </a:rPr>
              <a:t>      stick to it</a:t>
            </a:r>
          </a:p>
          <a:p>
            <a:endParaRPr lang="en-US" dirty="0">
              <a:latin typeface="Arial" pitchFamily="34" charset="0"/>
              <a:cs typeface="Arial" pitchFamily="34" charset="0"/>
            </a:endParaRPr>
          </a:p>
        </p:txBody>
      </p:sp>
      <p:sp>
        <p:nvSpPr>
          <p:cNvPr id="13" name="TextBox 12"/>
          <p:cNvSpPr txBox="1"/>
          <p:nvPr/>
        </p:nvSpPr>
        <p:spPr>
          <a:xfrm>
            <a:off x="3124200" y="3048000"/>
            <a:ext cx="2438400" cy="1569660"/>
          </a:xfrm>
          <a:prstGeom prst="rect">
            <a:avLst/>
          </a:prstGeom>
          <a:noFill/>
          <a:ln w="28575">
            <a:solidFill>
              <a:schemeClr val="tx1"/>
            </a:solidFill>
            <a:prstDash val="sysDash"/>
          </a:ln>
        </p:spPr>
        <p:txBody>
          <a:bodyPr wrap="square" rtlCol="0">
            <a:spAutoFit/>
          </a:bodyPr>
          <a:lstStyle/>
          <a:p>
            <a:r>
              <a:rPr lang="en-US" sz="1600" dirty="0" smtClean="0">
                <a:latin typeface="Arial" pitchFamily="34" charset="0"/>
                <a:cs typeface="Arial" pitchFamily="34" charset="0"/>
              </a:rPr>
              <a:t>Where is Pearl Harbor?</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A.) Florida</a:t>
            </a:r>
          </a:p>
          <a:p>
            <a:r>
              <a:rPr lang="en-US" sz="1600" dirty="0" smtClean="0">
                <a:latin typeface="Arial" pitchFamily="34" charset="0"/>
                <a:cs typeface="Arial" pitchFamily="34" charset="0"/>
              </a:rPr>
              <a:t>B.) Hawaii</a:t>
            </a:r>
          </a:p>
          <a:p>
            <a:r>
              <a:rPr lang="en-US" sz="1600" dirty="0" smtClean="0">
                <a:latin typeface="Arial" pitchFamily="34" charset="0"/>
                <a:cs typeface="Arial" pitchFamily="34" charset="0"/>
              </a:rPr>
              <a:t>C.) Maine</a:t>
            </a:r>
          </a:p>
          <a:p>
            <a:r>
              <a:rPr lang="en-US" sz="1600" dirty="0" smtClean="0">
                <a:latin typeface="Arial" pitchFamily="34" charset="0"/>
                <a:cs typeface="Arial" pitchFamily="34" charset="0"/>
              </a:rPr>
              <a:t>D.) California</a:t>
            </a:r>
            <a:endParaRPr lang="en-US" sz="1600" dirty="0">
              <a:latin typeface="Arial" pitchFamily="34" charset="0"/>
              <a:cs typeface="Arial" pitchFamily="34" charset="0"/>
            </a:endParaRPr>
          </a:p>
        </p:txBody>
      </p:sp>
      <p:sp>
        <p:nvSpPr>
          <p:cNvPr id="14" name="5-Point Star 13"/>
          <p:cNvSpPr/>
          <p:nvPr/>
        </p:nvSpPr>
        <p:spPr>
          <a:xfrm rot="1052428">
            <a:off x="8068978" y="525177"/>
            <a:ext cx="533400" cy="533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5" name="5-Point Star 14"/>
          <p:cNvSpPr/>
          <p:nvPr/>
        </p:nvSpPr>
        <p:spPr>
          <a:xfrm>
            <a:off x="4038600" y="2362200"/>
            <a:ext cx="4572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6" name="5-Point Star 15"/>
          <p:cNvSpPr/>
          <p:nvPr/>
        </p:nvSpPr>
        <p:spPr>
          <a:xfrm>
            <a:off x="5410200" y="6324600"/>
            <a:ext cx="4572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152400" y="55472"/>
            <a:ext cx="8839199" cy="6802528"/>
          </a:xfrm>
          <a:prstGeom prst="rect">
            <a:avLst/>
          </a:prstGeom>
          <a:noFill/>
          <a:ln w="9525">
            <a:noFill/>
            <a:miter lim="800000"/>
            <a:headEnd/>
            <a:tailEnd/>
          </a:ln>
          <a:effectLst/>
        </p:spPr>
      </p:pic>
      <p:sp>
        <p:nvSpPr>
          <p:cNvPr id="5" name="TextBox 4"/>
          <p:cNvSpPr txBox="1"/>
          <p:nvPr/>
        </p:nvSpPr>
        <p:spPr>
          <a:xfrm>
            <a:off x="304800" y="2667000"/>
            <a:ext cx="8534400" cy="2616101"/>
          </a:xfrm>
          <a:prstGeom prst="rect">
            <a:avLst/>
          </a:prstGeom>
          <a:noFill/>
        </p:spPr>
        <p:txBody>
          <a:bodyPr wrap="square" rtlCol="0">
            <a:spAutoFit/>
          </a:bodyPr>
          <a:lstStyle/>
          <a:p>
            <a:pPr algn="ctr"/>
            <a:r>
              <a:rPr lang="en-US" sz="2400" dirty="0" smtClean="0">
                <a:solidFill>
                  <a:srgbClr val="FF0000"/>
                </a:solidFill>
                <a:latin typeface="Arial" pitchFamily="34" charset="0"/>
                <a:cs typeface="Arial" pitchFamily="34" charset="0"/>
              </a:rPr>
              <a:t>This review can be used in many ways! Use as morning work, homework, independent class work,  partner work, total group review on </a:t>
            </a:r>
            <a:r>
              <a:rPr lang="en-US" sz="2400" dirty="0" err="1" smtClean="0">
                <a:solidFill>
                  <a:srgbClr val="FF0000"/>
                </a:solidFill>
                <a:latin typeface="Arial" pitchFamily="34" charset="0"/>
                <a:cs typeface="Arial" pitchFamily="34" charset="0"/>
              </a:rPr>
              <a:t>Smartboard</a:t>
            </a:r>
            <a:r>
              <a:rPr lang="en-US" sz="2400" dirty="0" smtClean="0">
                <a:solidFill>
                  <a:srgbClr val="FF0000"/>
                </a:solidFill>
                <a:latin typeface="Arial" pitchFamily="34" charset="0"/>
                <a:cs typeface="Arial" pitchFamily="34" charset="0"/>
              </a:rPr>
              <a:t>, small group review…Endless! Students can keep corrected/completed sheets to use as review at home. Best of luck to you and your 5</a:t>
            </a:r>
            <a:r>
              <a:rPr lang="en-US" sz="2400" baseline="30000" dirty="0" smtClean="0">
                <a:solidFill>
                  <a:srgbClr val="FF0000"/>
                </a:solidFill>
                <a:latin typeface="Arial" pitchFamily="34" charset="0"/>
                <a:cs typeface="Arial" pitchFamily="34" charset="0"/>
              </a:rPr>
              <a:t>th</a:t>
            </a:r>
            <a:r>
              <a:rPr lang="en-US" sz="2400" dirty="0" smtClean="0">
                <a:solidFill>
                  <a:srgbClr val="FF0000"/>
                </a:solidFill>
                <a:latin typeface="Arial" pitchFamily="34" charset="0"/>
                <a:cs typeface="Arial" pitchFamily="34" charset="0"/>
              </a:rPr>
              <a:t> graders!</a:t>
            </a:r>
          </a:p>
          <a:p>
            <a:pPr algn="ctr"/>
            <a:endParaRPr lang="en-US" sz="2400" dirty="0">
              <a:solidFill>
                <a:srgbClr val="FF0000"/>
              </a:solidFill>
              <a:latin typeface="Arial" pitchFamily="34" charset="0"/>
              <a:cs typeface="Arial" pitchFamily="34" charset="0"/>
            </a:endParaRPr>
          </a:p>
          <a:p>
            <a:pPr algn="ctr"/>
            <a:r>
              <a:rPr lang="en-US" sz="2000" dirty="0" smtClean="0">
                <a:solidFill>
                  <a:srgbClr val="FF0000"/>
                </a:solidFill>
                <a:latin typeface="Arial" pitchFamily="34" charset="0"/>
                <a:cs typeface="Arial" pitchFamily="34" charset="0"/>
              </a:rPr>
              <a:t>Thanks to 3am teacher for super cute “clapper board” frame.</a:t>
            </a:r>
            <a:endParaRPr lang="en-US" sz="2000"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sz="1600" dirty="0" smtClean="0">
                <a:latin typeface="Comic Sans MS" pitchFamily="66" charset="0"/>
              </a:rPr>
              <a:t>Name___________</a:t>
            </a:r>
            <a:endParaRPr lang="en-US" sz="1600" dirty="0">
              <a:latin typeface="Comic Sans MS" pitchFamily="66" charset="0"/>
            </a:endParaRPr>
          </a:p>
        </p:txBody>
      </p:sp>
      <p:sp>
        <p:nvSpPr>
          <p:cNvPr id="4" name="TextBox 3"/>
          <p:cNvSpPr txBox="1"/>
          <p:nvPr/>
        </p:nvSpPr>
        <p:spPr>
          <a:xfrm>
            <a:off x="228600" y="533400"/>
            <a:ext cx="3505200" cy="2092881"/>
          </a:xfrm>
          <a:prstGeom prst="rect">
            <a:avLst/>
          </a:prstGeom>
          <a:noFill/>
          <a:ln w="38100">
            <a:solidFill>
              <a:schemeClr val="tx1"/>
            </a:solidFill>
            <a:prstDash val="sysDot"/>
          </a:ln>
        </p:spPr>
        <p:txBody>
          <a:bodyPr wrap="square" rtlCol="0">
            <a:spAutoFit/>
          </a:bodyPr>
          <a:lstStyle/>
          <a:p>
            <a:r>
              <a:rPr lang="en-US" sz="1600" dirty="0" smtClean="0">
                <a:latin typeface="Arial" pitchFamily="34" charset="0"/>
                <a:cs typeface="Arial" pitchFamily="34" charset="0"/>
              </a:rPr>
              <a:t>What book turned many Northerners against slavery?</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A.) Night Travels</a:t>
            </a:r>
          </a:p>
          <a:p>
            <a:r>
              <a:rPr lang="en-US" sz="1600" dirty="0" smtClean="0">
                <a:latin typeface="Arial" pitchFamily="34" charset="0"/>
                <a:cs typeface="Arial" pitchFamily="34" charset="0"/>
              </a:rPr>
              <a:t>B.) Uncle Tom’s Cabin</a:t>
            </a:r>
          </a:p>
          <a:p>
            <a:r>
              <a:rPr lang="en-US" sz="1600" dirty="0" smtClean="0">
                <a:latin typeface="Arial" pitchFamily="34" charset="0"/>
                <a:cs typeface="Arial" pitchFamily="34" charset="0"/>
              </a:rPr>
              <a:t>C.) Virginia’s Story</a:t>
            </a:r>
          </a:p>
          <a:p>
            <a:r>
              <a:rPr lang="en-US" sz="1600" dirty="0" smtClean="0">
                <a:latin typeface="Arial" pitchFamily="34" charset="0"/>
                <a:cs typeface="Arial" pitchFamily="34" charset="0"/>
              </a:rPr>
              <a:t>D.) Emancipation Proclamation</a:t>
            </a:r>
          </a:p>
          <a:p>
            <a:endParaRPr lang="en-US" dirty="0">
              <a:latin typeface="Arial" pitchFamily="34" charset="0"/>
              <a:cs typeface="Arial" pitchFamily="34" charset="0"/>
            </a:endParaRPr>
          </a:p>
        </p:txBody>
      </p:sp>
      <p:sp>
        <p:nvSpPr>
          <p:cNvPr id="5" name="TextBox 4"/>
          <p:cNvSpPr txBox="1"/>
          <p:nvPr/>
        </p:nvSpPr>
        <p:spPr>
          <a:xfrm>
            <a:off x="3962400" y="5638800"/>
            <a:ext cx="2362200" cy="830997"/>
          </a:xfrm>
          <a:prstGeom prst="rect">
            <a:avLst/>
          </a:prstGeom>
          <a:noFill/>
          <a:ln w="28575">
            <a:solidFill>
              <a:schemeClr val="tx1"/>
            </a:solidFill>
            <a:prstDash val="lgDash"/>
          </a:ln>
        </p:spPr>
        <p:txBody>
          <a:bodyPr wrap="square" rtlCol="0">
            <a:spAutoFit/>
          </a:bodyPr>
          <a:lstStyle/>
          <a:p>
            <a:r>
              <a:rPr lang="en-US" sz="1600" dirty="0" smtClean="0">
                <a:latin typeface="Arial" pitchFamily="34" charset="0"/>
                <a:cs typeface="Arial" pitchFamily="34" charset="0"/>
              </a:rPr>
              <a:t>What did Alexander Graham Bell invent?___________</a:t>
            </a:r>
            <a:endParaRPr lang="en-US" sz="1600" dirty="0">
              <a:latin typeface="Arial" pitchFamily="34" charset="0"/>
              <a:cs typeface="Arial" pitchFamily="34" charset="0"/>
            </a:endParaRPr>
          </a:p>
        </p:txBody>
      </p:sp>
      <p:sp>
        <p:nvSpPr>
          <p:cNvPr id="6" name="TextBox 5"/>
          <p:cNvSpPr txBox="1"/>
          <p:nvPr/>
        </p:nvSpPr>
        <p:spPr>
          <a:xfrm>
            <a:off x="304800" y="3164681"/>
            <a:ext cx="3429000" cy="3077766"/>
          </a:xfrm>
          <a:prstGeom prst="rect">
            <a:avLst/>
          </a:prstGeom>
          <a:noFill/>
          <a:ln w="38100">
            <a:solidFill>
              <a:schemeClr val="tx1"/>
            </a:solidFill>
          </a:ln>
        </p:spPr>
        <p:txBody>
          <a:bodyPr wrap="square" rtlCol="0">
            <a:spAutoFit/>
          </a:bodyPr>
          <a:lstStyle/>
          <a:p>
            <a:r>
              <a:rPr lang="en-US" sz="1600" dirty="0" smtClean="0">
                <a:latin typeface="Arial" pitchFamily="34" charset="0"/>
                <a:cs typeface="Arial" pitchFamily="34" charset="0"/>
              </a:rPr>
              <a:t>How did Abraham Lincoln help to end slavery in the United States?</a:t>
            </a:r>
          </a:p>
          <a:p>
            <a:endParaRPr lang="en-US" sz="1600" dirty="0">
              <a:latin typeface="Arial" pitchFamily="34" charset="0"/>
              <a:cs typeface="Arial" pitchFamily="34" charset="0"/>
            </a:endParaRPr>
          </a:p>
          <a:p>
            <a:r>
              <a:rPr lang="en-US" sz="1600" dirty="0" smtClean="0">
                <a:latin typeface="Arial" pitchFamily="34" charset="0"/>
                <a:cs typeface="Arial" pitchFamily="34" charset="0"/>
              </a:rPr>
              <a:t>A.) Lincoln voted for Virginia to</a:t>
            </a:r>
          </a:p>
          <a:p>
            <a:r>
              <a:rPr lang="en-US" sz="1600" dirty="0">
                <a:latin typeface="Arial" pitchFamily="34" charset="0"/>
                <a:cs typeface="Arial" pitchFamily="34" charset="0"/>
              </a:rPr>
              <a:t> </a:t>
            </a:r>
            <a:r>
              <a:rPr lang="en-US" sz="1600" dirty="0" smtClean="0">
                <a:latin typeface="Arial" pitchFamily="34" charset="0"/>
                <a:cs typeface="Arial" pitchFamily="34" charset="0"/>
              </a:rPr>
              <a:t>     be a separate country.</a:t>
            </a:r>
          </a:p>
          <a:p>
            <a:r>
              <a:rPr lang="en-US" sz="1600" dirty="0" smtClean="0">
                <a:latin typeface="Arial" pitchFamily="34" charset="0"/>
                <a:cs typeface="Arial" pitchFamily="34" charset="0"/>
              </a:rPr>
              <a:t>B.) Lincoln developed the</a:t>
            </a:r>
          </a:p>
          <a:p>
            <a:r>
              <a:rPr lang="en-US" sz="1600" dirty="0">
                <a:latin typeface="Arial" pitchFamily="34" charset="0"/>
                <a:cs typeface="Arial" pitchFamily="34" charset="0"/>
              </a:rPr>
              <a:t> </a:t>
            </a:r>
            <a:r>
              <a:rPr lang="en-US" sz="1600" dirty="0" smtClean="0">
                <a:latin typeface="Arial" pitchFamily="34" charset="0"/>
                <a:cs typeface="Arial" pitchFamily="34" charset="0"/>
              </a:rPr>
              <a:t>    Underground Railroad.</a:t>
            </a:r>
          </a:p>
          <a:p>
            <a:r>
              <a:rPr lang="en-US" sz="1600" dirty="0" smtClean="0">
                <a:latin typeface="Arial" pitchFamily="34" charset="0"/>
                <a:cs typeface="Arial" pitchFamily="34" charset="0"/>
              </a:rPr>
              <a:t>C.) Lincoln wrote the</a:t>
            </a:r>
          </a:p>
          <a:p>
            <a:r>
              <a:rPr lang="en-US" sz="1600" dirty="0">
                <a:latin typeface="Arial" pitchFamily="34" charset="0"/>
                <a:cs typeface="Arial" pitchFamily="34" charset="0"/>
              </a:rPr>
              <a:t> </a:t>
            </a:r>
            <a:r>
              <a:rPr lang="en-US" sz="1600" dirty="0" smtClean="0">
                <a:latin typeface="Arial" pitchFamily="34" charset="0"/>
                <a:cs typeface="Arial" pitchFamily="34" charset="0"/>
              </a:rPr>
              <a:t>    Emancipation Proclamation.</a:t>
            </a:r>
          </a:p>
          <a:p>
            <a:r>
              <a:rPr lang="en-US" sz="1600" dirty="0" smtClean="0">
                <a:latin typeface="Arial" pitchFamily="34" charset="0"/>
                <a:cs typeface="Arial" pitchFamily="34" charset="0"/>
              </a:rPr>
              <a:t>D.) Lincoln fought in the Battle of</a:t>
            </a:r>
          </a:p>
          <a:p>
            <a:r>
              <a:rPr lang="en-US" sz="1600" dirty="0">
                <a:latin typeface="Arial" pitchFamily="34" charset="0"/>
                <a:cs typeface="Arial" pitchFamily="34" charset="0"/>
              </a:rPr>
              <a:t> </a:t>
            </a:r>
            <a:r>
              <a:rPr lang="en-US" sz="1600" dirty="0" smtClean="0">
                <a:latin typeface="Arial" pitchFamily="34" charset="0"/>
                <a:cs typeface="Arial" pitchFamily="34" charset="0"/>
              </a:rPr>
              <a:t>     Lexington.</a:t>
            </a:r>
          </a:p>
          <a:p>
            <a:endParaRPr lang="en-US" dirty="0">
              <a:latin typeface="Arial" pitchFamily="34" charset="0"/>
              <a:cs typeface="Arial" pitchFamily="34" charset="0"/>
            </a:endParaRPr>
          </a:p>
        </p:txBody>
      </p:sp>
      <p:sp>
        <p:nvSpPr>
          <p:cNvPr id="8" name="TextBox 7"/>
          <p:cNvSpPr txBox="1"/>
          <p:nvPr/>
        </p:nvSpPr>
        <p:spPr>
          <a:xfrm>
            <a:off x="3962400" y="533400"/>
            <a:ext cx="2438400" cy="4832092"/>
          </a:xfrm>
          <a:prstGeom prst="rect">
            <a:avLst/>
          </a:prstGeom>
          <a:noFill/>
          <a:ln w="28575">
            <a:solidFill>
              <a:schemeClr val="tx1"/>
            </a:solidFill>
            <a:prstDash val="lgDashDotDot"/>
          </a:ln>
        </p:spPr>
        <p:txBody>
          <a:bodyPr wrap="square" rtlCol="0">
            <a:spAutoFit/>
          </a:bodyPr>
          <a:lstStyle/>
          <a:p>
            <a:pPr algn="ctr"/>
            <a:r>
              <a:rPr lang="en-US" sz="1600" dirty="0" smtClean="0">
                <a:latin typeface="Arial" pitchFamily="34" charset="0"/>
                <a:cs typeface="Arial" pitchFamily="34" charset="0"/>
              </a:rPr>
              <a:t>In 1865, the Thirteenth Amendment was the first amendment added to the United States Constitution after the Civil War. Tell why this amendment was so important.</a:t>
            </a:r>
          </a:p>
          <a:p>
            <a:pPr algn="ctr"/>
            <a:r>
              <a:rPr lang="en-US" dirty="0" smtClean="0">
                <a:latin typeface="Arial" pitchFamily="34" charset="0"/>
                <a:cs typeface="Arial" pitchFamily="34" charset="0"/>
              </a:rPr>
              <a:t>__________________________________________________________________________________________________________________________________________________________________________</a:t>
            </a:r>
            <a:endParaRPr lang="en-US" dirty="0">
              <a:latin typeface="Arial" pitchFamily="34" charset="0"/>
              <a:cs typeface="Arial" pitchFamily="34" charset="0"/>
            </a:endParaRPr>
          </a:p>
        </p:txBody>
      </p:sp>
      <p:sp>
        <p:nvSpPr>
          <p:cNvPr id="10" name="TextBox 9"/>
          <p:cNvSpPr txBox="1"/>
          <p:nvPr/>
        </p:nvSpPr>
        <p:spPr>
          <a:xfrm>
            <a:off x="9829800" y="4191000"/>
            <a:ext cx="45719" cy="369332"/>
          </a:xfrm>
          <a:prstGeom prst="rect">
            <a:avLst/>
          </a:prstGeom>
          <a:noFill/>
        </p:spPr>
        <p:txBody>
          <a:bodyPr wrap="square" rtlCol="0">
            <a:spAutoFit/>
          </a:bodyPr>
          <a:lstStyle/>
          <a:p>
            <a:endParaRPr lang="en-US" dirty="0"/>
          </a:p>
        </p:txBody>
      </p:sp>
      <p:sp>
        <p:nvSpPr>
          <p:cNvPr id="11" name="TextBox 10"/>
          <p:cNvSpPr txBox="1"/>
          <p:nvPr/>
        </p:nvSpPr>
        <p:spPr>
          <a:xfrm flipV="1">
            <a:off x="4419600" y="2731532"/>
            <a:ext cx="1981200" cy="369332"/>
          </a:xfrm>
          <a:prstGeom prst="rect">
            <a:avLst/>
          </a:prstGeom>
          <a:noFill/>
        </p:spPr>
        <p:txBody>
          <a:bodyPr wrap="square" rtlCol="0">
            <a:spAutoFit/>
          </a:bodyPr>
          <a:lstStyle/>
          <a:p>
            <a:endParaRPr lang="en-US" dirty="0">
              <a:latin typeface="Arial" pitchFamily="34" charset="0"/>
              <a:cs typeface="Arial" pitchFamily="34" charset="0"/>
            </a:endParaRPr>
          </a:p>
        </p:txBody>
      </p:sp>
      <p:sp>
        <p:nvSpPr>
          <p:cNvPr id="14" name="TextBox 13"/>
          <p:cNvSpPr txBox="1"/>
          <p:nvPr/>
        </p:nvSpPr>
        <p:spPr>
          <a:xfrm>
            <a:off x="6781800" y="838200"/>
            <a:ext cx="2057400" cy="3293209"/>
          </a:xfrm>
          <a:prstGeom prst="rect">
            <a:avLst/>
          </a:prstGeom>
          <a:noFill/>
          <a:ln w="28575">
            <a:solidFill>
              <a:schemeClr val="tx1"/>
            </a:solidFill>
            <a:prstDash val="sysDot"/>
          </a:ln>
        </p:spPr>
        <p:txBody>
          <a:bodyPr wrap="square" rtlCol="0">
            <a:spAutoFit/>
          </a:bodyPr>
          <a:lstStyle/>
          <a:p>
            <a:r>
              <a:rPr lang="en-US" sz="1600" dirty="0" smtClean="0">
                <a:latin typeface="Arial" pitchFamily="34" charset="0"/>
                <a:cs typeface="Arial" pitchFamily="34" charset="0"/>
              </a:rPr>
              <a:t>Why was the Freedman’s Bureau created during The Reconstruction?</a:t>
            </a:r>
          </a:p>
          <a:p>
            <a:r>
              <a:rPr lang="en-US" sz="1600" dirty="0" smtClean="0">
                <a:latin typeface="Arial" pitchFamily="34" charset="0"/>
                <a:cs typeface="Arial" pitchFamily="34" charset="0"/>
              </a:rPr>
              <a:t>________________________________________________________________________________________________________________________________________________</a:t>
            </a:r>
            <a:endParaRPr lang="en-US" sz="1600" dirty="0">
              <a:latin typeface="Arial" pitchFamily="34" charset="0"/>
              <a:cs typeface="Arial" pitchFamily="34" charset="0"/>
            </a:endParaRPr>
          </a:p>
        </p:txBody>
      </p:sp>
      <p:sp>
        <p:nvSpPr>
          <p:cNvPr id="15" name="TextBox 14"/>
          <p:cNvSpPr txBox="1"/>
          <p:nvPr/>
        </p:nvSpPr>
        <p:spPr>
          <a:xfrm>
            <a:off x="6553200" y="4648200"/>
            <a:ext cx="2362200" cy="1815882"/>
          </a:xfrm>
          <a:prstGeom prst="rect">
            <a:avLst/>
          </a:prstGeom>
          <a:noFill/>
          <a:ln w="12700">
            <a:solidFill>
              <a:schemeClr val="tx1"/>
            </a:solidFill>
          </a:ln>
        </p:spPr>
        <p:txBody>
          <a:bodyPr wrap="square" rtlCol="0">
            <a:spAutoFit/>
          </a:bodyPr>
          <a:lstStyle/>
          <a:p>
            <a:r>
              <a:rPr lang="en-US" sz="1600" dirty="0" smtClean="0">
                <a:latin typeface="Arial" pitchFamily="34" charset="0"/>
                <a:cs typeface="Arial" pitchFamily="34" charset="0"/>
              </a:rPr>
              <a:t>An important poet by the name of _____________________________________,</a:t>
            </a:r>
          </a:p>
          <a:p>
            <a:r>
              <a:rPr lang="en-US" sz="1600" dirty="0" smtClean="0">
                <a:latin typeface="Arial" pitchFamily="34" charset="0"/>
                <a:cs typeface="Arial" pitchFamily="34" charset="0"/>
              </a:rPr>
              <a:t>wrote about African Americans during The Harlem Renaissance.</a:t>
            </a:r>
            <a:endParaRPr lang="en-US" sz="1600" dirty="0">
              <a:latin typeface="Arial" pitchFamily="34" charset="0"/>
              <a:cs typeface="Arial" pitchFamily="34" charset="0"/>
            </a:endParaRPr>
          </a:p>
        </p:txBody>
      </p:sp>
      <p:sp>
        <p:nvSpPr>
          <p:cNvPr id="12" name="5-Point Star 11"/>
          <p:cNvSpPr/>
          <p:nvPr/>
        </p:nvSpPr>
        <p:spPr>
          <a:xfrm rot="20642513">
            <a:off x="2971800" y="2438400"/>
            <a:ext cx="685800" cy="609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6" name="5-Point Star 15"/>
          <p:cNvSpPr/>
          <p:nvPr/>
        </p:nvSpPr>
        <p:spPr>
          <a:xfrm rot="854538">
            <a:off x="8382000" y="152400"/>
            <a:ext cx="533400" cy="457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5-Point Star 16"/>
          <p:cNvSpPr/>
          <p:nvPr/>
        </p:nvSpPr>
        <p:spPr>
          <a:xfrm>
            <a:off x="2819400" y="5791200"/>
            <a:ext cx="3810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noGrp="1"/>
          </p:cNvSpPr>
          <p:nvPr>
            <p:ph idx="1"/>
          </p:nvPr>
        </p:nvSpPr>
        <p:spPr>
          <a:xfrm>
            <a:off x="6553200" y="2590801"/>
            <a:ext cx="2133600" cy="3884140"/>
          </a:xfrm>
          <a:prstGeom prst="rect">
            <a:avLst/>
          </a:prstGeom>
          <a:noFill/>
          <a:ln w="38100">
            <a:solidFill>
              <a:schemeClr val="tx1"/>
            </a:solidFill>
            <a:prstDash val="sysDot"/>
          </a:ln>
        </p:spPr>
        <p:txBody>
          <a:bodyPr wrap="square" rtlCol="0">
            <a:spAutoFit/>
          </a:bodyPr>
          <a:lstStyle/>
          <a:p>
            <a:pPr>
              <a:buNone/>
            </a:pPr>
            <a:r>
              <a:rPr lang="en-US" sz="1600" dirty="0" smtClean="0">
                <a:latin typeface="Arial" pitchFamily="34" charset="0"/>
                <a:cs typeface="Arial" pitchFamily="34" charset="0"/>
              </a:rPr>
              <a:t> Which of the following was one cause of The Great Depression?</a:t>
            </a:r>
          </a:p>
          <a:p>
            <a:endParaRPr lang="en-US" sz="1600" dirty="0" smtClean="0">
              <a:latin typeface="Arial" pitchFamily="34" charset="0"/>
              <a:cs typeface="Arial" pitchFamily="34" charset="0"/>
            </a:endParaRPr>
          </a:p>
          <a:p>
            <a:pPr>
              <a:buNone/>
            </a:pPr>
            <a:r>
              <a:rPr lang="en-US" sz="1600" dirty="0" smtClean="0">
                <a:latin typeface="Arial" pitchFamily="34" charset="0"/>
                <a:cs typeface="Arial" pitchFamily="34" charset="0"/>
              </a:rPr>
              <a:t>A.) High oil prices</a:t>
            </a:r>
          </a:p>
          <a:p>
            <a:pPr>
              <a:buNone/>
            </a:pPr>
            <a:r>
              <a:rPr lang="en-US" sz="1600" dirty="0" smtClean="0">
                <a:latin typeface="Arial" pitchFamily="34" charset="0"/>
                <a:cs typeface="Arial" pitchFamily="34" charset="0"/>
              </a:rPr>
              <a:t>B.) Gold rush ending</a:t>
            </a:r>
          </a:p>
          <a:p>
            <a:pPr>
              <a:buNone/>
            </a:pPr>
            <a:r>
              <a:rPr lang="en-US" sz="1600" dirty="0" smtClean="0">
                <a:latin typeface="Arial" pitchFamily="34" charset="0"/>
                <a:cs typeface="Arial" pitchFamily="34" charset="0"/>
              </a:rPr>
              <a:t>C.) End of World War II</a:t>
            </a:r>
          </a:p>
          <a:p>
            <a:pPr>
              <a:buNone/>
            </a:pPr>
            <a:r>
              <a:rPr lang="en-US" sz="1600" dirty="0" smtClean="0">
                <a:latin typeface="Arial" pitchFamily="34" charset="0"/>
                <a:cs typeface="Arial" pitchFamily="34" charset="0"/>
              </a:rPr>
              <a:t>D.) Crash of The Stock Market</a:t>
            </a:r>
          </a:p>
          <a:p>
            <a:endParaRPr lang="en-US" dirty="0">
              <a:latin typeface="Arial" pitchFamily="34" charset="0"/>
              <a:cs typeface="Arial" pitchFamily="34" charset="0"/>
            </a:endParaRPr>
          </a:p>
        </p:txBody>
      </p:sp>
      <p:sp>
        <p:nvSpPr>
          <p:cNvPr id="5" name="TextBox 4"/>
          <p:cNvSpPr txBox="1"/>
          <p:nvPr/>
        </p:nvSpPr>
        <p:spPr>
          <a:xfrm>
            <a:off x="304800" y="4495800"/>
            <a:ext cx="3429000" cy="2092881"/>
          </a:xfrm>
          <a:prstGeom prst="rect">
            <a:avLst/>
          </a:prstGeom>
          <a:noFill/>
          <a:ln w="38100">
            <a:solidFill>
              <a:schemeClr val="tx1"/>
            </a:solidFill>
          </a:ln>
        </p:spPr>
        <p:txBody>
          <a:bodyPr wrap="square" rtlCol="0">
            <a:spAutoFit/>
          </a:bodyPr>
          <a:lstStyle/>
          <a:p>
            <a:r>
              <a:rPr lang="en-US" sz="1600" dirty="0" smtClean="0">
                <a:latin typeface="Arial" pitchFamily="34" charset="0"/>
                <a:cs typeface="Arial" pitchFamily="34" charset="0"/>
              </a:rPr>
              <a:t>What made cars more affordable in the 1920’s?</a:t>
            </a:r>
          </a:p>
          <a:p>
            <a:endParaRPr lang="en-US" sz="1600" dirty="0">
              <a:latin typeface="Arial" pitchFamily="34" charset="0"/>
              <a:cs typeface="Arial" pitchFamily="34" charset="0"/>
            </a:endParaRPr>
          </a:p>
          <a:p>
            <a:r>
              <a:rPr lang="en-US" sz="1600" dirty="0" smtClean="0">
                <a:latin typeface="Arial" pitchFamily="34" charset="0"/>
                <a:cs typeface="Arial" pitchFamily="34" charset="0"/>
              </a:rPr>
              <a:t>A.) Low paid factory workers</a:t>
            </a:r>
          </a:p>
          <a:p>
            <a:r>
              <a:rPr lang="en-US" sz="1600" dirty="0" smtClean="0">
                <a:latin typeface="Arial" pitchFamily="34" charset="0"/>
                <a:cs typeface="Arial" pitchFamily="34" charset="0"/>
              </a:rPr>
              <a:t>B.) Increased demand for cars</a:t>
            </a:r>
          </a:p>
          <a:p>
            <a:r>
              <a:rPr lang="en-US" sz="1600" dirty="0" smtClean="0">
                <a:latin typeface="Arial" pitchFamily="34" charset="0"/>
                <a:cs typeface="Arial" pitchFamily="34" charset="0"/>
              </a:rPr>
              <a:t>C.) Stock Market increases</a:t>
            </a:r>
          </a:p>
          <a:p>
            <a:r>
              <a:rPr lang="en-US" sz="1600" dirty="0" smtClean="0">
                <a:latin typeface="Arial" pitchFamily="34" charset="0"/>
                <a:cs typeface="Arial" pitchFamily="34" charset="0"/>
              </a:rPr>
              <a:t>D.) Assembly line production</a:t>
            </a:r>
          </a:p>
          <a:p>
            <a:endParaRPr lang="en-US" dirty="0">
              <a:latin typeface="Arial" pitchFamily="34" charset="0"/>
              <a:cs typeface="Arial" pitchFamily="34" charset="0"/>
            </a:endParaRPr>
          </a:p>
        </p:txBody>
      </p:sp>
      <p:sp>
        <p:nvSpPr>
          <p:cNvPr id="7" name="TextBox 6"/>
          <p:cNvSpPr txBox="1"/>
          <p:nvPr/>
        </p:nvSpPr>
        <p:spPr>
          <a:xfrm>
            <a:off x="4191000" y="2514600"/>
            <a:ext cx="2133600" cy="2308324"/>
          </a:xfrm>
          <a:prstGeom prst="rect">
            <a:avLst/>
          </a:prstGeom>
          <a:noFill/>
          <a:ln w="28575">
            <a:solidFill>
              <a:schemeClr val="tx1"/>
            </a:solidFill>
            <a:prstDash val="sysDot"/>
          </a:ln>
        </p:spPr>
        <p:txBody>
          <a:bodyPr wrap="square" rtlCol="0">
            <a:spAutoFit/>
          </a:bodyPr>
          <a:lstStyle/>
          <a:p>
            <a:r>
              <a:rPr lang="en-US" sz="1600" dirty="0" smtClean="0">
                <a:latin typeface="Arial" pitchFamily="34" charset="0"/>
                <a:cs typeface="Arial" pitchFamily="34" charset="0"/>
              </a:rPr>
              <a:t>Why were some American women nicknamed “Rosie the Riveter” during World War II?</a:t>
            </a:r>
          </a:p>
          <a:p>
            <a:r>
              <a:rPr lang="en-US" sz="1600" dirty="0" smtClean="0">
                <a:latin typeface="Arial" pitchFamily="34" charset="0"/>
                <a:cs typeface="Arial" pitchFamily="34" charset="0"/>
              </a:rPr>
              <a:t>____________________________________________________________________</a:t>
            </a:r>
            <a:endParaRPr lang="en-US" sz="1600" dirty="0">
              <a:latin typeface="Arial" pitchFamily="34" charset="0"/>
              <a:cs typeface="Arial" pitchFamily="34" charset="0"/>
            </a:endParaRPr>
          </a:p>
        </p:txBody>
      </p:sp>
      <p:sp>
        <p:nvSpPr>
          <p:cNvPr id="8" name="TextBox 7"/>
          <p:cNvSpPr txBox="1"/>
          <p:nvPr/>
        </p:nvSpPr>
        <p:spPr>
          <a:xfrm>
            <a:off x="304800" y="2438400"/>
            <a:ext cx="3733800" cy="1908215"/>
          </a:xfrm>
          <a:prstGeom prst="rect">
            <a:avLst/>
          </a:prstGeom>
          <a:noFill/>
          <a:ln w="28575">
            <a:solidFill>
              <a:schemeClr val="tx1"/>
            </a:solidFill>
            <a:prstDash val="lgDashDotDot"/>
          </a:ln>
        </p:spPr>
        <p:txBody>
          <a:bodyPr wrap="square" rtlCol="0">
            <a:spAutoFit/>
          </a:bodyPr>
          <a:lstStyle/>
          <a:p>
            <a:pPr algn="ctr"/>
            <a:r>
              <a:rPr lang="en-US" sz="1600" dirty="0" smtClean="0">
                <a:latin typeface="Arial" pitchFamily="34" charset="0"/>
                <a:cs typeface="Arial" pitchFamily="34" charset="0"/>
              </a:rPr>
              <a:t>Tell why President Harry S. Truman decided to use atomic bombs on the Japanese cities of </a:t>
            </a:r>
          </a:p>
          <a:p>
            <a:pPr algn="ctr"/>
            <a:r>
              <a:rPr lang="en-US" sz="1600" dirty="0" smtClean="0">
                <a:latin typeface="Arial" pitchFamily="34" charset="0"/>
                <a:cs typeface="Arial" pitchFamily="34" charset="0"/>
              </a:rPr>
              <a:t>Hiroshima and Nagasaki:</a:t>
            </a:r>
          </a:p>
          <a:p>
            <a:pPr algn="ctr"/>
            <a:r>
              <a:rPr lang="en-US" dirty="0" smtClean="0">
                <a:latin typeface="Arial" pitchFamily="34" charset="0"/>
                <a:cs typeface="Arial" pitchFamily="34" charset="0"/>
              </a:rPr>
              <a:t>_________________________________________________________________________________</a:t>
            </a:r>
            <a:endParaRPr lang="en-US" dirty="0">
              <a:latin typeface="Arial" pitchFamily="34" charset="0"/>
              <a:cs typeface="Arial" pitchFamily="34" charset="0"/>
            </a:endParaRPr>
          </a:p>
        </p:txBody>
      </p:sp>
      <p:sp>
        <p:nvSpPr>
          <p:cNvPr id="9" name="TextBox 8"/>
          <p:cNvSpPr txBox="1"/>
          <p:nvPr/>
        </p:nvSpPr>
        <p:spPr>
          <a:xfrm>
            <a:off x="7010400" y="228600"/>
            <a:ext cx="1676400" cy="2308324"/>
          </a:xfrm>
          <a:prstGeom prst="rect">
            <a:avLst/>
          </a:prstGeom>
          <a:noFill/>
          <a:ln w="28575">
            <a:solidFill>
              <a:schemeClr val="tx1"/>
            </a:solidFill>
            <a:prstDash val="lgDash"/>
          </a:ln>
        </p:spPr>
        <p:txBody>
          <a:bodyPr wrap="square" rtlCol="0">
            <a:spAutoFit/>
          </a:bodyPr>
          <a:lstStyle/>
          <a:p>
            <a:r>
              <a:rPr lang="en-US" sz="1600" dirty="0" smtClean="0">
                <a:latin typeface="Arial" pitchFamily="34" charset="0"/>
                <a:cs typeface="Arial" pitchFamily="34" charset="0"/>
              </a:rPr>
              <a:t>Which star on the map shows the location of The Battle of Gettysburg?</a:t>
            </a:r>
          </a:p>
          <a:p>
            <a:r>
              <a:rPr lang="en-US" sz="1600" dirty="0" smtClean="0">
                <a:latin typeface="Arial" pitchFamily="34" charset="0"/>
                <a:cs typeface="Arial" pitchFamily="34" charset="0"/>
              </a:rPr>
              <a:t>A.) A</a:t>
            </a:r>
          </a:p>
          <a:p>
            <a:r>
              <a:rPr lang="en-US" sz="1600" dirty="0" smtClean="0">
                <a:latin typeface="Arial" pitchFamily="34" charset="0"/>
                <a:cs typeface="Arial" pitchFamily="34" charset="0"/>
              </a:rPr>
              <a:t>B.) B</a:t>
            </a:r>
          </a:p>
          <a:p>
            <a:r>
              <a:rPr lang="en-US" sz="1600" dirty="0" smtClean="0">
                <a:latin typeface="Arial" pitchFamily="34" charset="0"/>
                <a:cs typeface="Arial" pitchFamily="34" charset="0"/>
              </a:rPr>
              <a:t>C.) C</a:t>
            </a:r>
          </a:p>
          <a:p>
            <a:r>
              <a:rPr lang="en-US" sz="1600" dirty="0" smtClean="0">
                <a:latin typeface="Arial" pitchFamily="34" charset="0"/>
                <a:cs typeface="Arial" pitchFamily="34" charset="0"/>
              </a:rPr>
              <a:t>D.) D</a:t>
            </a:r>
            <a:endParaRPr lang="en-US" sz="1600" dirty="0">
              <a:latin typeface="Arial" pitchFamily="34" charset="0"/>
              <a:cs typeface="Arial" pitchFamily="34" charset="0"/>
            </a:endParaRPr>
          </a:p>
        </p:txBody>
      </p:sp>
      <p:sp>
        <p:nvSpPr>
          <p:cNvPr id="10" name="Rectangle 9"/>
          <p:cNvSpPr/>
          <p:nvPr/>
        </p:nvSpPr>
        <p:spPr>
          <a:xfrm>
            <a:off x="228600" y="609600"/>
            <a:ext cx="2152180" cy="338554"/>
          </a:xfrm>
          <a:prstGeom prst="rect">
            <a:avLst/>
          </a:prstGeom>
        </p:spPr>
        <p:txBody>
          <a:bodyPr wrap="square">
            <a:spAutoFit/>
          </a:bodyPr>
          <a:lstStyle/>
          <a:p>
            <a:pPr>
              <a:buNone/>
            </a:pPr>
            <a:r>
              <a:rPr lang="en-US" sz="1600" dirty="0" smtClean="0">
                <a:latin typeface="Arial" pitchFamily="34" charset="0"/>
                <a:cs typeface="Arial" pitchFamily="34" charset="0"/>
              </a:rPr>
              <a:t>Name___________</a:t>
            </a:r>
            <a:endParaRPr lang="en-US" sz="1600" dirty="0">
              <a:latin typeface="Arial" pitchFamily="34" charset="0"/>
              <a:cs typeface="Arial" pitchFamily="34" charset="0"/>
            </a:endParaRPr>
          </a:p>
        </p:txBody>
      </p:sp>
      <p:sp>
        <p:nvSpPr>
          <p:cNvPr id="11" name="TextBox 10"/>
          <p:cNvSpPr txBox="1"/>
          <p:nvPr/>
        </p:nvSpPr>
        <p:spPr>
          <a:xfrm>
            <a:off x="4191000" y="5257800"/>
            <a:ext cx="2133600" cy="1077218"/>
          </a:xfrm>
          <a:prstGeom prst="rect">
            <a:avLst/>
          </a:prstGeom>
          <a:noFill/>
          <a:ln w="12700">
            <a:solidFill>
              <a:schemeClr val="tx1"/>
            </a:solidFill>
          </a:ln>
        </p:spPr>
        <p:txBody>
          <a:bodyPr wrap="square" rtlCol="0">
            <a:spAutoFit/>
          </a:bodyPr>
          <a:lstStyle/>
          <a:p>
            <a:r>
              <a:rPr lang="en-US" sz="1600" dirty="0" smtClean="0">
                <a:latin typeface="Arial" pitchFamily="34" charset="0"/>
                <a:cs typeface="Arial" pitchFamily="34" charset="0"/>
              </a:rPr>
              <a:t>The Nineteenth Amendment gave women the right to __________.</a:t>
            </a:r>
            <a:endParaRPr lang="en-US" sz="1600" dirty="0">
              <a:latin typeface="Arial" pitchFamily="34" charset="0"/>
              <a:cs typeface="Arial" pitchFamily="34" charset="0"/>
            </a:endParaRPr>
          </a:p>
        </p:txBody>
      </p:sp>
      <p:pic>
        <p:nvPicPr>
          <p:cNvPr id="1026" name="Picture 2" descr="http://www.clker.com/cliparts/W/P/r/V/O/V/us-color-map-with-state-names-md.png"/>
          <p:cNvPicPr>
            <a:picLocks noChangeAspect="1" noChangeArrowheads="1"/>
          </p:cNvPicPr>
          <p:nvPr/>
        </p:nvPicPr>
        <p:blipFill>
          <a:blip r:embed="rId2" cstate="print"/>
          <a:srcRect/>
          <a:stretch>
            <a:fillRect/>
          </a:stretch>
        </p:blipFill>
        <p:spPr bwMode="auto">
          <a:xfrm>
            <a:off x="2209800" y="0"/>
            <a:ext cx="4881385" cy="2404520"/>
          </a:xfrm>
          <a:prstGeom prst="rect">
            <a:avLst/>
          </a:prstGeom>
          <a:noFill/>
        </p:spPr>
      </p:pic>
      <p:sp>
        <p:nvSpPr>
          <p:cNvPr id="12" name="5-Point Star 11"/>
          <p:cNvSpPr/>
          <p:nvPr/>
        </p:nvSpPr>
        <p:spPr>
          <a:xfrm>
            <a:off x="6096000" y="914400"/>
            <a:ext cx="76200" cy="76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3" name="5-Point Star 12"/>
          <p:cNvSpPr/>
          <p:nvPr/>
        </p:nvSpPr>
        <p:spPr>
          <a:xfrm>
            <a:off x="5943600" y="1828800"/>
            <a:ext cx="76200" cy="76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4" name="5-Point Star 13"/>
          <p:cNvSpPr/>
          <p:nvPr/>
        </p:nvSpPr>
        <p:spPr>
          <a:xfrm>
            <a:off x="5105400" y="1524000"/>
            <a:ext cx="76200" cy="76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6" name="5-Point Star 15"/>
          <p:cNvSpPr/>
          <p:nvPr/>
        </p:nvSpPr>
        <p:spPr>
          <a:xfrm>
            <a:off x="5410200" y="990600"/>
            <a:ext cx="76200" cy="76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cxnSp>
        <p:nvCxnSpPr>
          <p:cNvPr id="18" name="Straight Arrow Connector 17"/>
          <p:cNvCxnSpPr/>
          <p:nvPr/>
        </p:nvCxnSpPr>
        <p:spPr>
          <a:xfrm>
            <a:off x="5410200" y="1066800"/>
            <a:ext cx="8382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5029200" y="1600200"/>
            <a:ext cx="4572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6019800" y="1905000"/>
            <a:ext cx="3048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6172200" y="1066800"/>
            <a:ext cx="4572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172200" y="1676400"/>
            <a:ext cx="304800" cy="381000"/>
          </a:xfrm>
          <a:prstGeom prst="rect">
            <a:avLst/>
          </a:prstGeom>
          <a:noFill/>
        </p:spPr>
        <p:txBody>
          <a:bodyPr wrap="square" rtlCol="0">
            <a:spAutoFit/>
          </a:bodyPr>
          <a:lstStyle/>
          <a:p>
            <a:r>
              <a:rPr lang="en-US" dirty="0" smtClean="0">
                <a:latin typeface="Arial" pitchFamily="34" charset="0"/>
                <a:cs typeface="Arial" pitchFamily="34" charset="0"/>
              </a:rPr>
              <a:t>A</a:t>
            </a:r>
            <a:endParaRPr lang="en-US" dirty="0">
              <a:latin typeface="Arial" pitchFamily="34" charset="0"/>
              <a:cs typeface="Arial" pitchFamily="34" charset="0"/>
            </a:endParaRPr>
          </a:p>
        </p:txBody>
      </p:sp>
      <p:sp>
        <p:nvSpPr>
          <p:cNvPr id="27" name="TextBox 26"/>
          <p:cNvSpPr txBox="1"/>
          <p:nvPr/>
        </p:nvSpPr>
        <p:spPr>
          <a:xfrm>
            <a:off x="6553200" y="1600200"/>
            <a:ext cx="304800" cy="381000"/>
          </a:xfrm>
          <a:prstGeom prst="rect">
            <a:avLst/>
          </a:prstGeom>
          <a:noFill/>
        </p:spPr>
        <p:txBody>
          <a:bodyPr wrap="square" rtlCol="0">
            <a:spAutoFit/>
          </a:bodyPr>
          <a:lstStyle/>
          <a:p>
            <a:r>
              <a:rPr lang="en-US" dirty="0" smtClean="0">
                <a:latin typeface="Arial" pitchFamily="34" charset="0"/>
                <a:cs typeface="Arial" pitchFamily="34" charset="0"/>
              </a:rPr>
              <a:t>B</a:t>
            </a:r>
            <a:endParaRPr lang="en-US" dirty="0">
              <a:latin typeface="Arial" pitchFamily="34" charset="0"/>
              <a:cs typeface="Arial" pitchFamily="34" charset="0"/>
            </a:endParaRPr>
          </a:p>
        </p:txBody>
      </p:sp>
      <p:sp>
        <p:nvSpPr>
          <p:cNvPr id="29" name="TextBox 28"/>
          <p:cNvSpPr txBox="1"/>
          <p:nvPr/>
        </p:nvSpPr>
        <p:spPr>
          <a:xfrm>
            <a:off x="6324600" y="2133600"/>
            <a:ext cx="304800" cy="381000"/>
          </a:xfrm>
          <a:prstGeom prst="rect">
            <a:avLst/>
          </a:prstGeom>
          <a:noFill/>
        </p:spPr>
        <p:txBody>
          <a:bodyPr wrap="square" rtlCol="0">
            <a:spAutoFit/>
          </a:bodyPr>
          <a:lstStyle/>
          <a:p>
            <a:r>
              <a:rPr lang="en-US" dirty="0" smtClean="0">
                <a:latin typeface="Arial" pitchFamily="34" charset="0"/>
                <a:cs typeface="Arial" pitchFamily="34" charset="0"/>
              </a:rPr>
              <a:t>C</a:t>
            </a:r>
            <a:endParaRPr lang="en-US" dirty="0">
              <a:latin typeface="Arial" pitchFamily="34" charset="0"/>
              <a:cs typeface="Arial" pitchFamily="34" charset="0"/>
            </a:endParaRPr>
          </a:p>
        </p:txBody>
      </p:sp>
      <p:sp>
        <p:nvSpPr>
          <p:cNvPr id="30" name="TextBox 29"/>
          <p:cNvSpPr txBox="1"/>
          <p:nvPr/>
        </p:nvSpPr>
        <p:spPr>
          <a:xfrm>
            <a:off x="5486400" y="2133600"/>
            <a:ext cx="304800" cy="381000"/>
          </a:xfrm>
          <a:prstGeom prst="rect">
            <a:avLst/>
          </a:prstGeom>
          <a:noFill/>
        </p:spPr>
        <p:txBody>
          <a:bodyPr wrap="square" rtlCol="0">
            <a:spAutoFit/>
          </a:bodyPr>
          <a:lstStyle/>
          <a:p>
            <a:r>
              <a:rPr lang="en-US" dirty="0" smtClean="0">
                <a:latin typeface="Arial" pitchFamily="34" charset="0"/>
                <a:cs typeface="Arial" pitchFamily="34" charset="0"/>
              </a:rPr>
              <a:t>D</a:t>
            </a:r>
            <a:endParaRPr lang="en-US" dirty="0">
              <a:latin typeface="Arial" pitchFamily="34" charset="0"/>
              <a:cs typeface="Arial" pitchFamily="34" charset="0"/>
            </a:endParaRPr>
          </a:p>
        </p:txBody>
      </p:sp>
      <p:sp>
        <p:nvSpPr>
          <p:cNvPr id="31" name="5-Point Star 30"/>
          <p:cNvSpPr/>
          <p:nvPr/>
        </p:nvSpPr>
        <p:spPr>
          <a:xfrm rot="1137398">
            <a:off x="3505200" y="5943600"/>
            <a:ext cx="609600" cy="457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4" name="5-Point Star 33"/>
          <p:cNvSpPr/>
          <p:nvPr/>
        </p:nvSpPr>
        <p:spPr>
          <a:xfrm>
            <a:off x="8001000" y="5943600"/>
            <a:ext cx="533400" cy="457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1219200"/>
            <a:ext cx="1905000" cy="4278094"/>
          </a:xfrm>
          <a:prstGeom prst="rect">
            <a:avLst/>
          </a:prstGeom>
          <a:noFill/>
          <a:ln w="28575">
            <a:solidFill>
              <a:schemeClr val="tx1"/>
            </a:solidFill>
            <a:prstDash val="lgDashDotDot"/>
          </a:ln>
        </p:spPr>
        <p:txBody>
          <a:bodyPr wrap="square" rtlCol="0">
            <a:spAutoFit/>
          </a:bodyPr>
          <a:lstStyle/>
          <a:p>
            <a:pPr algn="ctr"/>
            <a:r>
              <a:rPr lang="en-US" sz="1600" dirty="0" smtClean="0">
                <a:latin typeface="Arial" pitchFamily="34" charset="0"/>
                <a:cs typeface="Arial" pitchFamily="34" charset="0"/>
              </a:rPr>
              <a:t>Tell how the Mississippi River helped to promote economic activity in the United States:</a:t>
            </a:r>
          </a:p>
          <a:p>
            <a:pPr algn="ctr"/>
            <a:r>
              <a:rPr lang="en-US" sz="1600" dirty="0" smtClean="0">
                <a:latin typeface="Arial" pitchFamily="34" charset="0"/>
                <a:cs typeface="Arial" pitchFamily="34" charset="0"/>
              </a:rPr>
              <a:t>_____________________________________________________________________________________________________________________________________________________________________</a:t>
            </a:r>
            <a:endParaRPr lang="en-US" dirty="0">
              <a:latin typeface="Arial" pitchFamily="34" charset="0"/>
              <a:cs typeface="Arial" pitchFamily="34" charset="0"/>
            </a:endParaRPr>
          </a:p>
        </p:txBody>
      </p:sp>
      <p:sp>
        <p:nvSpPr>
          <p:cNvPr id="6" name="Rectangle 5"/>
          <p:cNvSpPr/>
          <p:nvPr/>
        </p:nvSpPr>
        <p:spPr>
          <a:xfrm>
            <a:off x="304800" y="304800"/>
            <a:ext cx="2210862" cy="369332"/>
          </a:xfrm>
          <a:prstGeom prst="rect">
            <a:avLst/>
          </a:prstGeom>
        </p:spPr>
        <p:txBody>
          <a:bodyPr wrap="none">
            <a:spAutoFit/>
          </a:bodyPr>
          <a:lstStyle/>
          <a:p>
            <a:pPr>
              <a:buNone/>
            </a:pPr>
            <a:r>
              <a:rPr lang="en-US" dirty="0" smtClean="0">
                <a:latin typeface="Arial" pitchFamily="34" charset="0"/>
                <a:cs typeface="Arial" pitchFamily="34" charset="0"/>
              </a:rPr>
              <a:t>Name___________</a:t>
            </a:r>
            <a:endParaRPr lang="en-US" dirty="0">
              <a:latin typeface="Arial" pitchFamily="34" charset="0"/>
              <a:cs typeface="Arial" pitchFamily="34" charset="0"/>
            </a:endParaRPr>
          </a:p>
        </p:txBody>
      </p:sp>
      <p:sp>
        <p:nvSpPr>
          <p:cNvPr id="7" name="TextBox 6"/>
          <p:cNvSpPr txBox="1"/>
          <p:nvPr/>
        </p:nvSpPr>
        <p:spPr>
          <a:xfrm>
            <a:off x="2438400" y="2590800"/>
            <a:ext cx="3276600" cy="4062651"/>
          </a:xfrm>
          <a:prstGeom prst="rect">
            <a:avLst/>
          </a:prstGeom>
          <a:noFill/>
          <a:ln w="38100">
            <a:solidFill>
              <a:schemeClr val="tx1"/>
            </a:solidFill>
          </a:ln>
        </p:spPr>
        <p:txBody>
          <a:bodyPr wrap="square" rtlCol="0">
            <a:spAutoFit/>
          </a:bodyPr>
          <a:lstStyle/>
          <a:p>
            <a:r>
              <a:rPr lang="en-US" sz="1600" dirty="0" smtClean="0">
                <a:latin typeface="Arial" pitchFamily="34" charset="0"/>
                <a:cs typeface="Arial" pitchFamily="34" charset="0"/>
              </a:rPr>
              <a:t>All of the following are freedoms granted and rights protected by the Bills of Rights EXCEPT which one?</a:t>
            </a:r>
          </a:p>
          <a:p>
            <a:endParaRPr lang="en-US" sz="1600" dirty="0">
              <a:latin typeface="Arial" pitchFamily="34" charset="0"/>
              <a:cs typeface="Arial" pitchFamily="34" charset="0"/>
            </a:endParaRPr>
          </a:p>
          <a:p>
            <a:r>
              <a:rPr lang="en-US" sz="1600" dirty="0" smtClean="0">
                <a:latin typeface="Arial" pitchFamily="34" charset="0"/>
                <a:cs typeface="Arial" pitchFamily="34" charset="0"/>
              </a:rPr>
              <a:t>A.) People have the right to </a:t>
            </a:r>
          </a:p>
          <a:p>
            <a:r>
              <a:rPr lang="en-US" sz="1600" dirty="0" smtClean="0">
                <a:latin typeface="Arial" pitchFamily="34" charset="0"/>
                <a:cs typeface="Arial" pitchFamily="34" charset="0"/>
              </a:rPr>
              <a:t>      attend the church of their </a:t>
            </a:r>
          </a:p>
          <a:p>
            <a:r>
              <a:rPr lang="en-US" sz="1600" dirty="0" smtClean="0">
                <a:latin typeface="Arial" pitchFamily="34" charset="0"/>
                <a:cs typeface="Arial" pitchFamily="34" charset="0"/>
              </a:rPr>
              <a:t>      choice</a:t>
            </a:r>
          </a:p>
          <a:p>
            <a:r>
              <a:rPr lang="en-US" sz="1600" dirty="0" smtClean="0">
                <a:latin typeface="Arial" pitchFamily="34" charset="0"/>
                <a:cs typeface="Arial" pitchFamily="34" charset="0"/>
              </a:rPr>
              <a:t>B.) People have the right to own</a:t>
            </a:r>
          </a:p>
          <a:p>
            <a:r>
              <a:rPr lang="en-US" sz="1600" dirty="0" smtClean="0">
                <a:latin typeface="Arial" pitchFamily="34" charset="0"/>
                <a:cs typeface="Arial" pitchFamily="34" charset="0"/>
              </a:rPr>
              <a:t>      a weapon</a:t>
            </a:r>
          </a:p>
          <a:p>
            <a:r>
              <a:rPr lang="en-US" sz="1600" dirty="0" smtClean="0">
                <a:latin typeface="Arial" pitchFamily="34" charset="0"/>
                <a:cs typeface="Arial" pitchFamily="34" charset="0"/>
              </a:rPr>
              <a:t>C.) People can create their own </a:t>
            </a:r>
          </a:p>
          <a:p>
            <a:r>
              <a:rPr lang="en-US" sz="1600" dirty="0" smtClean="0">
                <a:latin typeface="Arial" pitchFamily="34" charset="0"/>
                <a:cs typeface="Arial" pitchFamily="34" charset="0"/>
              </a:rPr>
              <a:t>      rights besides those stated</a:t>
            </a:r>
          </a:p>
          <a:p>
            <a:r>
              <a:rPr lang="en-US" sz="1600" dirty="0" smtClean="0">
                <a:latin typeface="Arial" pitchFamily="34" charset="0"/>
                <a:cs typeface="Arial" pitchFamily="34" charset="0"/>
              </a:rPr>
              <a:t>      in the Constitution</a:t>
            </a:r>
          </a:p>
          <a:p>
            <a:r>
              <a:rPr lang="en-US" sz="1600" dirty="0" smtClean="0">
                <a:latin typeface="Arial" pitchFamily="34" charset="0"/>
                <a:cs typeface="Arial" pitchFamily="34" charset="0"/>
              </a:rPr>
              <a:t>D.) People have the right to a </a:t>
            </a:r>
          </a:p>
          <a:p>
            <a:r>
              <a:rPr lang="en-US" sz="1600" dirty="0" smtClean="0">
                <a:latin typeface="Arial" pitchFamily="34" charset="0"/>
                <a:cs typeface="Arial" pitchFamily="34" charset="0"/>
              </a:rPr>
              <a:t>      public trial by a jury</a:t>
            </a:r>
          </a:p>
          <a:p>
            <a:endParaRPr lang="en-US" dirty="0">
              <a:latin typeface="Arial" pitchFamily="34" charset="0"/>
              <a:cs typeface="Arial" pitchFamily="34" charset="0"/>
            </a:endParaRPr>
          </a:p>
        </p:txBody>
      </p:sp>
      <p:sp>
        <p:nvSpPr>
          <p:cNvPr id="8" name="TextBox 7"/>
          <p:cNvSpPr txBox="1"/>
          <p:nvPr/>
        </p:nvSpPr>
        <p:spPr>
          <a:xfrm>
            <a:off x="5943600" y="2667000"/>
            <a:ext cx="2895600" cy="3785652"/>
          </a:xfrm>
          <a:prstGeom prst="rect">
            <a:avLst/>
          </a:prstGeom>
          <a:noFill/>
          <a:ln w="28575">
            <a:solidFill>
              <a:schemeClr val="tx1"/>
            </a:solidFill>
            <a:prstDash val="sysDot"/>
          </a:ln>
        </p:spPr>
        <p:txBody>
          <a:bodyPr wrap="square" rtlCol="0">
            <a:spAutoFit/>
          </a:bodyPr>
          <a:lstStyle/>
          <a:p>
            <a:r>
              <a:rPr lang="en-US" sz="1600" dirty="0" smtClean="0">
                <a:latin typeface="Arial" pitchFamily="34" charset="0"/>
                <a:cs typeface="Arial" pitchFamily="34" charset="0"/>
              </a:rPr>
              <a:t>Use the list below to answer this question.</a:t>
            </a:r>
          </a:p>
          <a:p>
            <a:endParaRPr lang="en-US" sz="1600" dirty="0" smtClean="0">
              <a:latin typeface="Arial" pitchFamily="34" charset="0"/>
              <a:cs typeface="Arial" pitchFamily="34" charset="0"/>
            </a:endParaRPr>
          </a:p>
          <a:p>
            <a:pPr algn="ctr">
              <a:buFont typeface="Arial" pitchFamily="34" charset="0"/>
              <a:buChar char="•"/>
            </a:pPr>
            <a:r>
              <a:rPr lang="en-US" sz="1600" dirty="0" smtClean="0">
                <a:latin typeface="Arial" pitchFamily="34" charset="0"/>
                <a:cs typeface="Arial" pitchFamily="34" charset="0"/>
              </a:rPr>
              <a:t>The Dust Bowl</a:t>
            </a:r>
          </a:p>
          <a:p>
            <a:pPr algn="ctr">
              <a:buFont typeface="Arial" pitchFamily="34" charset="0"/>
              <a:buChar char="•"/>
            </a:pPr>
            <a:r>
              <a:rPr lang="en-US" sz="1600" dirty="0" smtClean="0">
                <a:latin typeface="Arial" pitchFamily="34" charset="0"/>
                <a:cs typeface="Arial" pitchFamily="34" charset="0"/>
              </a:rPr>
              <a:t>Falling prices</a:t>
            </a:r>
          </a:p>
          <a:p>
            <a:pPr algn="ctr">
              <a:buFont typeface="Arial" pitchFamily="34" charset="0"/>
              <a:buChar char="•"/>
            </a:pPr>
            <a:r>
              <a:rPr lang="en-US" sz="1600" dirty="0" smtClean="0">
                <a:latin typeface="Arial" pitchFamily="34" charset="0"/>
                <a:cs typeface="Arial" pitchFamily="34" charset="0"/>
              </a:rPr>
              <a:t>Banks failing</a:t>
            </a:r>
          </a:p>
          <a:p>
            <a:pPr algn="ctr">
              <a:buFont typeface="Arial" pitchFamily="34" charset="0"/>
              <a:buChar char="•"/>
            </a:pPr>
            <a:r>
              <a:rPr lang="en-US" sz="1600" dirty="0" smtClean="0">
                <a:latin typeface="Arial" pitchFamily="34" charset="0"/>
                <a:cs typeface="Arial" pitchFamily="34" charset="0"/>
              </a:rPr>
              <a:t>The New Deal</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All of these are associated with the__________</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A.) Great Migration</a:t>
            </a:r>
          </a:p>
          <a:p>
            <a:r>
              <a:rPr lang="en-US" sz="1600" dirty="0" smtClean="0">
                <a:latin typeface="Arial" pitchFamily="34" charset="0"/>
                <a:cs typeface="Arial" pitchFamily="34" charset="0"/>
              </a:rPr>
              <a:t>B.) Spanish-American War</a:t>
            </a:r>
          </a:p>
          <a:p>
            <a:r>
              <a:rPr lang="en-US" sz="1600" dirty="0" smtClean="0">
                <a:latin typeface="Arial" pitchFamily="34" charset="0"/>
                <a:cs typeface="Arial" pitchFamily="34" charset="0"/>
              </a:rPr>
              <a:t>C.) Civil War</a:t>
            </a:r>
          </a:p>
          <a:p>
            <a:r>
              <a:rPr lang="en-US" sz="1600" dirty="0" smtClean="0">
                <a:latin typeface="Arial" pitchFamily="34" charset="0"/>
                <a:cs typeface="Arial" pitchFamily="34" charset="0"/>
              </a:rPr>
              <a:t>D.) Great Depression</a:t>
            </a:r>
            <a:endParaRPr lang="en-US" sz="1600" dirty="0">
              <a:latin typeface="Arial" pitchFamily="34" charset="0"/>
              <a:cs typeface="Arial" pitchFamily="34" charset="0"/>
            </a:endParaRPr>
          </a:p>
        </p:txBody>
      </p:sp>
      <p:pic>
        <p:nvPicPr>
          <p:cNvPr id="9" name="Picture 2" descr="http://www.clker.com/cliparts/W/P/r/V/O/V/us-color-map-with-state-names-md.png"/>
          <p:cNvPicPr>
            <a:picLocks noChangeAspect="1" noChangeArrowheads="1"/>
          </p:cNvPicPr>
          <p:nvPr/>
        </p:nvPicPr>
        <p:blipFill>
          <a:blip r:embed="rId2" cstate="print"/>
          <a:srcRect/>
          <a:stretch>
            <a:fillRect/>
          </a:stretch>
        </p:blipFill>
        <p:spPr bwMode="auto">
          <a:xfrm>
            <a:off x="2286000" y="152400"/>
            <a:ext cx="4800600" cy="2364726"/>
          </a:xfrm>
          <a:prstGeom prst="rect">
            <a:avLst/>
          </a:prstGeom>
          <a:noFill/>
        </p:spPr>
      </p:pic>
      <p:sp>
        <p:nvSpPr>
          <p:cNvPr id="11" name="TextBox 10"/>
          <p:cNvSpPr txBox="1"/>
          <p:nvPr/>
        </p:nvSpPr>
        <p:spPr>
          <a:xfrm>
            <a:off x="7086600" y="228600"/>
            <a:ext cx="1828800" cy="1846659"/>
          </a:xfrm>
          <a:prstGeom prst="rect">
            <a:avLst/>
          </a:prstGeom>
          <a:noFill/>
          <a:ln w="57150">
            <a:solidFill>
              <a:schemeClr val="tx1"/>
            </a:solidFill>
          </a:ln>
        </p:spPr>
        <p:txBody>
          <a:bodyPr wrap="square" rtlCol="0">
            <a:spAutoFit/>
          </a:bodyPr>
          <a:lstStyle/>
          <a:p>
            <a:r>
              <a:rPr lang="en-US" sz="1400" dirty="0" smtClean="0">
                <a:latin typeface="Arial" pitchFamily="34" charset="0"/>
                <a:cs typeface="Arial" pitchFamily="34" charset="0"/>
              </a:rPr>
              <a:t>Which physical feature is located at the dot on the map?</a:t>
            </a:r>
          </a:p>
          <a:p>
            <a:r>
              <a:rPr lang="en-US" sz="1400" dirty="0" smtClean="0">
                <a:latin typeface="Arial" pitchFamily="34" charset="0"/>
                <a:cs typeface="Arial" pitchFamily="34" charset="0"/>
              </a:rPr>
              <a:t>A.) Mojave Desert</a:t>
            </a:r>
          </a:p>
          <a:p>
            <a:r>
              <a:rPr lang="en-US" sz="1400" dirty="0" smtClean="0">
                <a:latin typeface="Arial" pitchFamily="34" charset="0"/>
                <a:cs typeface="Arial" pitchFamily="34" charset="0"/>
              </a:rPr>
              <a:t>B.) Great Salt Lake</a:t>
            </a:r>
          </a:p>
          <a:p>
            <a:r>
              <a:rPr lang="en-US" sz="1400" dirty="0" smtClean="0">
                <a:latin typeface="Arial" pitchFamily="34" charset="0"/>
                <a:cs typeface="Arial" pitchFamily="34" charset="0"/>
              </a:rPr>
              <a:t>C.) Persian Gulf</a:t>
            </a:r>
          </a:p>
          <a:p>
            <a:r>
              <a:rPr lang="en-US" sz="1400" dirty="0" smtClean="0">
                <a:latin typeface="Arial" pitchFamily="34" charset="0"/>
                <a:cs typeface="Arial" pitchFamily="34" charset="0"/>
              </a:rPr>
              <a:t>D.) Salton Sea</a:t>
            </a:r>
          </a:p>
          <a:p>
            <a:endParaRPr lang="en-US" sz="1600" dirty="0">
              <a:latin typeface="Arial" pitchFamily="34" charset="0"/>
              <a:cs typeface="Arial" pitchFamily="34" charset="0"/>
            </a:endParaRPr>
          </a:p>
        </p:txBody>
      </p:sp>
      <p:sp>
        <p:nvSpPr>
          <p:cNvPr id="12" name="5-Point Star 11"/>
          <p:cNvSpPr/>
          <p:nvPr/>
        </p:nvSpPr>
        <p:spPr>
          <a:xfrm>
            <a:off x="8458200" y="6096000"/>
            <a:ext cx="533400" cy="457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3" name="Oval 12"/>
          <p:cNvSpPr/>
          <p:nvPr/>
        </p:nvSpPr>
        <p:spPr>
          <a:xfrm>
            <a:off x="32766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4" name="5-Point Star 13"/>
          <p:cNvSpPr/>
          <p:nvPr/>
        </p:nvSpPr>
        <p:spPr>
          <a:xfrm rot="20673682">
            <a:off x="593030" y="5960881"/>
            <a:ext cx="566540" cy="52479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562600" y="3429000"/>
            <a:ext cx="3276600" cy="2831544"/>
          </a:xfrm>
          <a:prstGeom prst="rect">
            <a:avLst/>
          </a:prstGeom>
          <a:noFill/>
          <a:ln w="38100">
            <a:solidFill>
              <a:schemeClr val="tx1"/>
            </a:solidFill>
          </a:ln>
        </p:spPr>
        <p:txBody>
          <a:bodyPr wrap="square" rtlCol="0">
            <a:spAutoFit/>
          </a:bodyPr>
          <a:lstStyle/>
          <a:p>
            <a:r>
              <a:rPr lang="en-US" sz="1600" dirty="0" smtClean="0">
                <a:latin typeface="Arial" pitchFamily="34" charset="0"/>
                <a:cs typeface="Arial" pitchFamily="34" charset="0"/>
              </a:rPr>
              <a:t>At what point does an amendment become part of the Constitution?</a:t>
            </a:r>
          </a:p>
          <a:p>
            <a:endParaRPr lang="en-US" sz="1600" dirty="0">
              <a:latin typeface="Arial" pitchFamily="34" charset="0"/>
              <a:cs typeface="Arial" pitchFamily="34" charset="0"/>
            </a:endParaRPr>
          </a:p>
          <a:p>
            <a:r>
              <a:rPr lang="en-US" sz="1600" dirty="0" smtClean="0">
                <a:latin typeface="Arial" pitchFamily="34" charset="0"/>
                <a:cs typeface="Arial" pitchFamily="34" charset="0"/>
              </a:rPr>
              <a:t>A.) Once voters cast their votes</a:t>
            </a:r>
          </a:p>
          <a:p>
            <a:r>
              <a:rPr lang="en-US" sz="1600" dirty="0" smtClean="0">
                <a:latin typeface="Arial" pitchFamily="34" charset="0"/>
                <a:cs typeface="Arial" pitchFamily="34" charset="0"/>
              </a:rPr>
              <a:t>B.) Once it is ratified by ¾ of </a:t>
            </a:r>
          </a:p>
          <a:p>
            <a:r>
              <a:rPr lang="en-US" sz="1600" dirty="0" smtClean="0">
                <a:latin typeface="Arial" pitchFamily="34" charset="0"/>
                <a:cs typeface="Arial" pitchFamily="34" charset="0"/>
              </a:rPr>
              <a:t>      the states</a:t>
            </a:r>
          </a:p>
          <a:p>
            <a:r>
              <a:rPr lang="en-US" sz="1600" dirty="0" smtClean="0">
                <a:latin typeface="Arial" pitchFamily="34" charset="0"/>
                <a:cs typeface="Arial" pitchFamily="34" charset="0"/>
              </a:rPr>
              <a:t>C.) Once the president presents </a:t>
            </a:r>
          </a:p>
          <a:p>
            <a:r>
              <a:rPr lang="en-US" sz="1600" dirty="0" smtClean="0">
                <a:latin typeface="Arial" pitchFamily="34" charset="0"/>
                <a:cs typeface="Arial" pitchFamily="34" charset="0"/>
              </a:rPr>
              <a:t>      the amendment</a:t>
            </a:r>
          </a:p>
          <a:p>
            <a:r>
              <a:rPr lang="en-US" sz="1600" dirty="0" smtClean="0">
                <a:latin typeface="Arial" pitchFamily="34" charset="0"/>
                <a:cs typeface="Arial" pitchFamily="34" charset="0"/>
              </a:rPr>
              <a:t>D.) Once the amendment is </a:t>
            </a:r>
          </a:p>
          <a:p>
            <a:r>
              <a:rPr lang="en-US" sz="1600" dirty="0" smtClean="0">
                <a:latin typeface="Arial" pitchFamily="34" charset="0"/>
                <a:cs typeface="Arial" pitchFamily="34" charset="0"/>
              </a:rPr>
              <a:t>      presented to Congress</a:t>
            </a:r>
          </a:p>
          <a:p>
            <a:endParaRPr lang="en-US" dirty="0">
              <a:latin typeface="Arial" pitchFamily="34" charset="0"/>
              <a:cs typeface="Arial" pitchFamily="34" charset="0"/>
            </a:endParaRPr>
          </a:p>
        </p:txBody>
      </p:sp>
      <p:sp>
        <p:nvSpPr>
          <p:cNvPr id="5" name="Rectangle 4"/>
          <p:cNvSpPr/>
          <p:nvPr/>
        </p:nvSpPr>
        <p:spPr>
          <a:xfrm>
            <a:off x="304800" y="304800"/>
            <a:ext cx="2210862" cy="369332"/>
          </a:xfrm>
          <a:prstGeom prst="rect">
            <a:avLst/>
          </a:prstGeom>
        </p:spPr>
        <p:txBody>
          <a:bodyPr wrap="none">
            <a:spAutoFit/>
          </a:bodyPr>
          <a:lstStyle/>
          <a:p>
            <a:pPr>
              <a:buNone/>
            </a:pPr>
            <a:r>
              <a:rPr lang="en-US" dirty="0" smtClean="0">
                <a:latin typeface="Arial" pitchFamily="34" charset="0"/>
                <a:cs typeface="Arial" pitchFamily="34" charset="0"/>
              </a:rPr>
              <a:t>Name___________</a:t>
            </a:r>
            <a:endParaRPr lang="en-US" dirty="0">
              <a:latin typeface="Arial" pitchFamily="34" charset="0"/>
              <a:cs typeface="Arial" pitchFamily="34" charset="0"/>
            </a:endParaRPr>
          </a:p>
        </p:txBody>
      </p:sp>
      <p:sp>
        <p:nvSpPr>
          <p:cNvPr id="7" name="TextBox 6"/>
          <p:cNvSpPr txBox="1"/>
          <p:nvPr/>
        </p:nvSpPr>
        <p:spPr>
          <a:xfrm>
            <a:off x="2743200" y="3429000"/>
            <a:ext cx="2286000" cy="3046988"/>
          </a:xfrm>
          <a:prstGeom prst="rect">
            <a:avLst/>
          </a:prstGeom>
          <a:noFill/>
          <a:ln w="28575">
            <a:solidFill>
              <a:schemeClr val="tx1"/>
            </a:solidFill>
            <a:prstDash val="sysDot"/>
          </a:ln>
        </p:spPr>
        <p:txBody>
          <a:bodyPr wrap="square" rtlCol="0">
            <a:spAutoFit/>
          </a:bodyPr>
          <a:lstStyle/>
          <a:p>
            <a:r>
              <a:rPr lang="en-US" sz="1600" dirty="0" smtClean="0">
                <a:latin typeface="Arial" pitchFamily="34" charset="0"/>
                <a:cs typeface="Arial" pitchFamily="34" charset="0"/>
              </a:rPr>
              <a:t>Which  major sector in the U.S. economy is responsible for taxing and providing money towards education, health care, and other public services?</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A.) the government</a:t>
            </a:r>
          </a:p>
          <a:p>
            <a:r>
              <a:rPr lang="en-US" sz="1600" dirty="0" smtClean="0">
                <a:latin typeface="Arial" pitchFamily="34" charset="0"/>
                <a:cs typeface="Arial" pitchFamily="34" charset="0"/>
              </a:rPr>
              <a:t>B.) the bank</a:t>
            </a:r>
          </a:p>
          <a:p>
            <a:r>
              <a:rPr lang="en-US" sz="1600" dirty="0" smtClean="0">
                <a:latin typeface="Arial" pitchFamily="34" charset="0"/>
                <a:cs typeface="Arial" pitchFamily="34" charset="0"/>
              </a:rPr>
              <a:t>C.) private businesses</a:t>
            </a:r>
          </a:p>
          <a:p>
            <a:r>
              <a:rPr lang="en-US" sz="1600" dirty="0" smtClean="0">
                <a:latin typeface="Arial" pitchFamily="34" charset="0"/>
                <a:cs typeface="Arial" pitchFamily="34" charset="0"/>
              </a:rPr>
              <a:t>D.) the household</a:t>
            </a:r>
            <a:endParaRPr lang="en-US" sz="1600" dirty="0">
              <a:latin typeface="Arial" pitchFamily="34" charset="0"/>
              <a:cs typeface="Arial" pitchFamily="34" charset="0"/>
            </a:endParaRPr>
          </a:p>
        </p:txBody>
      </p:sp>
      <p:sp>
        <p:nvSpPr>
          <p:cNvPr id="16" name="TextBox 15"/>
          <p:cNvSpPr txBox="1"/>
          <p:nvPr/>
        </p:nvSpPr>
        <p:spPr>
          <a:xfrm>
            <a:off x="6324600" y="381000"/>
            <a:ext cx="2438400" cy="2554545"/>
          </a:xfrm>
          <a:prstGeom prst="rect">
            <a:avLst/>
          </a:prstGeom>
          <a:noFill/>
          <a:ln w="28575">
            <a:solidFill>
              <a:schemeClr val="tx1"/>
            </a:solidFill>
            <a:prstDash val="sysDot"/>
          </a:ln>
        </p:spPr>
        <p:txBody>
          <a:bodyPr wrap="square" rtlCol="0">
            <a:spAutoFit/>
          </a:bodyPr>
          <a:lstStyle/>
          <a:p>
            <a:r>
              <a:rPr lang="en-US" sz="1600" dirty="0" smtClean="0">
                <a:latin typeface="Arial" pitchFamily="34" charset="0"/>
                <a:cs typeface="Arial" pitchFamily="34" charset="0"/>
              </a:rPr>
              <a:t>What was the Harlem Renaissance?</a:t>
            </a:r>
          </a:p>
          <a:p>
            <a:r>
              <a:rPr lang="en-US" sz="1600" dirty="0" smtClean="0">
                <a:latin typeface="Arial" pitchFamily="34" charset="0"/>
                <a:cs typeface="Arial" pitchFamily="34" charset="0"/>
              </a:rPr>
              <a:t>________________________________________________________________________________________________________________________________________________________________</a:t>
            </a:r>
            <a:endParaRPr lang="en-US" sz="1600" dirty="0">
              <a:latin typeface="Arial" pitchFamily="34" charset="0"/>
              <a:cs typeface="Arial" pitchFamily="34" charset="0"/>
            </a:endParaRPr>
          </a:p>
        </p:txBody>
      </p:sp>
      <p:sp>
        <p:nvSpPr>
          <p:cNvPr id="9" name="TextBox 8"/>
          <p:cNvSpPr txBox="1"/>
          <p:nvPr/>
        </p:nvSpPr>
        <p:spPr>
          <a:xfrm>
            <a:off x="2743200" y="2286000"/>
            <a:ext cx="2895600" cy="1077218"/>
          </a:xfrm>
          <a:prstGeom prst="rect">
            <a:avLst/>
          </a:prstGeom>
          <a:noFill/>
          <a:ln w="12700">
            <a:solidFill>
              <a:schemeClr val="tx1"/>
            </a:solidFill>
          </a:ln>
        </p:spPr>
        <p:txBody>
          <a:bodyPr wrap="square" rtlCol="0">
            <a:spAutoFit/>
          </a:bodyPr>
          <a:lstStyle/>
          <a:p>
            <a:r>
              <a:rPr lang="en-US" sz="1600" dirty="0" smtClean="0">
                <a:latin typeface="Arial" pitchFamily="34" charset="0"/>
                <a:cs typeface="Arial" pitchFamily="34" charset="0"/>
              </a:rPr>
              <a:t>The line dividing Eastern and Western Europe after World War II was known as the  ________________.</a:t>
            </a:r>
            <a:endParaRPr lang="en-US" sz="1600" dirty="0">
              <a:latin typeface="Arial" pitchFamily="34" charset="0"/>
              <a:cs typeface="Arial" pitchFamily="34" charset="0"/>
            </a:endParaRPr>
          </a:p>
        </p:txBody>
      </p:sp>
      <p:sp>
        <p:nvSpPr>
          <p:cNvPr id="10" name="5-Point Star 9"/>
          <p:cNvSpPr/>
          <p:nvPr/>
        </p:nvSpPr>
        <p:spPr>
          <a:xfrm>
            <a:off x="5410200" y="1828800"/>
            <a:ext cx="533400" cy="457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2" name="5-Point Star 11"/>
          <p:cNvSpPr/>
          <p:nvPr/>
        </p:nvSpPr>
        <p:spPr>
          <a:xfrm>
            <a:off x="4953000" y="6019800"/>
            <a:ext cx="533400" cy="609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3" name="TextBox 12"/>
          <p:cNvSpPr txBox="1"/>
          <p:nvPr/>
        </p:nvSpPr>
        <p:spPr>
          <a:xfrm>
            <a:off x="304800" y="3200400"/>
            <a:ext cx="2286000" cy="3046988"/>
          </a:xfrm>
          <a:prstGeom prst="rect">
            <a:avLst/>
          </a:prstGeom>
          <a:noFill/>
          <a:ln w="28575">
            <a:solidFill>
              <a:schemeClr val="tx1"/>
            </a:solidFill>
            <a:prstDash val="sysDash"/>
          </a:ln>
        </p:spPr>
        <p:txBody>
          <a:bodyPr wrap="square" rtlCol="0">
            <a:spAutoFit/>
          </a:bodyPr>
          <a:lstStyle/>
          <a:p>
            <a:r>
              <a:rPr lang="en-US" sz="1600" dirty="0" smtClean="0">
                <a:latin typeface="Arial" pitchFamily="34" charset="0"/>
                <a:cs typeface="Arial" pitchFamily="34" charset="0"/>
              </a:rPr>
              <a:t>How did Henry Ford help to change the automobile industry?</a:t>
            </a:r>
          </a:p>
          <a:p>
            <a:r>
              <a:rPr lang="en-US" sz="1600" dirty="0" smtClean="0">
                <a:latin typeface="Arial" pitchFamily="34" charset="0"/>
                <a:cs typeface="Arial" pitchFamily="34" charset="0"/>
              </a:rPr>
              <a:t>__________________________________________________________________________________________________________________________________________________________________</a:t>
            </a:r>
          </a:p>
        </p:txBody>
      </p:sp>
      <p:sp>
        <p:nvSpPr>
          <p:cNvPr id="14" name="TextBox 13"/>
          <p:cNvSpPr txBox="1"/>
          <p:nvPr/>
        </p:nvSpPr>
        <p:spPr>
          <a:xfrm>
            <a:off x="152400" y="914400"/>
            <a:ext cx="2514600" cy="2062103"/>
          </a:xfrm>
          <a:prstGeom prst="rect">
            <a:avLst/>
          </a:prstGeom>
          <a:noFill/>
          <a:ln w="28575">
            <a:solidFill>
              <a:schemeClr val="tx1"/>
            </a:solidFill>
            <a:prstDash val="sysDot"/>
          </a:ln>
        </p:spPr>
        <p:txBody>
          <a:bodyPr wrap="square" rtlCol="0">
            <a:spAutoFit/>
          </a:bodyPr>
          <a:lstStyle/>
          <a:p>
            <a:r>
              <a:rPr lang="en-US" sz="1600" dirty="0" smtClean="0">
                <a:latin typeface="Arial" pitchFamily="34" charset="0"/>
                <a:cs typeface="Arial" pitchFamily="34" charset="0"/>
              </a:rPr>
              <a:t>Who was president when the Spanish-American war began?</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A.) William McKinley</a:t>
            </a:r>
          </a:p>
          <a:p>
            <a:r>
              <a:rPr lang="en-US" sz="1600" dirty="0" smtClean="0">
                <a:latin typeface="Arial" pitchFamily="34" charset="0"/>
                <a:cs typeface="Arial" pitchFamily="34" charset="0"/>
              </a:rPr>
              <a:t>B.) Theodore Roosevelt</a:t>
            </a:r>
          </a:p>
          <a:p>
            <a:r>
              <a:rPr lang="en-US" sz="1600" dirty="0" smtClean="0">
                <a:latin typeface="Arial" pitchFamily="34" charset="0"/>
                <a:cs typeface="Arial" pitchFamily="34" charset="0"/>
              </a:rPr>
              <a:t>C.) Woodrow Wilson</a:t>
            </a:r>
          </a:p>
          <a:p>
            <a:r>
              <a:rPr lang="en-US" sz="1600" dirty="0" smtClean="0">
                <a:latin typeface="Arial" pitchFamily="34" charset="0"/>
                <a:cs typeface="Arial" pitchFamily="34" charset="0"/>
              </a:rPr>
              <a:t>D.) John F. Kennedy</a:t>
            </a:r>
            <a:endParaRPr lang="en-US" sz="1600" dirty="0">
              <a:latin typeface="Arial" pitchFamily="34" charset="0"/>
              <a:cs typeface="Arial" pitchFamily="34" charset="0"/>
            </a:endParaRPr>
          </a:p>
        </p:txBody>
      </p:sp>
      <p:pic>
        <p:nvPicPr>
          <p:cNvPr id="15" name="Picture 2" descr="http://www.mlkjrparade.com/images/rob/mlkpic.jpg"/>
          <p:cNvPicPr>
            <a:picLocks noChangeAspect="1" noChangeArrowheads="1"/>
          </p:cNvPicPr>
          <p:nvPr/>
        </p:nvPicPr>
        <p:blipFill>
          <a:blip r:embed="rId2" cstate="print"/>
          <a:srcRect/>
          <a:stretch>
            <a:fillRect/>
          </a:stretch>
        </p:blipFill>
        <p:spPr bwMode="auto">
          <a:xfrm>
            <a:off x="2743200" y="304800"/>
            <a:ext cx="1005725" cy="1371600"/>
          </a:xfrm>
          <a:prstGeom prst="rect">
            <a:avLst/>
          </a:prstGeom>
          <a:noFill/>
        </p:spPr>
      </p:pic>
      <p:sp>
        <p:nvSpPr>
          <p:cNvPr id="17" name="TextBox 16"/>
          <p:cNvSpPr txBox="1"/>
          <p:nvPr/>
        </p:nvSpPr>
        <p:spPr>
          <a:xfrm>
            <a:off x="3733800" y="228600"/>
            <a:ext cx="2286000" cy="1323439"/>
          </a:xfrm>
          <a:prstGeom prst="rect">
            <a:avLst/>
          </a:prstGeom>
          <a:noFill/>
          <a:ln w="57150">
            <a:solidFill>
              <a:schemeClr val="tx1"/>
            </a:solidFill>
          </a:ln>
        </p:spPr>
        <p:txBody>
          <a:bodyPr wrap="square" rtlCol="0">
            <a:spAutoFit/>
          </a:bodyPr>
          <a:lstStyle/>
          <a:p>
            <a:pPr algn="ctr"/>
            <a:r>
              <a:rPr lang="en-US" sz="1600" dirty="0" smtClean="0">
                <a:latin typeface="Arial" pitchFamily="34" charset="0"/>
                <a:cs typeface="Arial" pitchFamily="34" charset="0"/>
              </a:rPr>
              <a:t>I fought for civil rights. I gave a famous speech at our nation’s capital. Who am I? ________________</a:t>
            </a:r>
            <a:endParaRPr lang="en-US"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486400" y="3352800"/>
            <a:ext cx="3429000" cy="584775"/>
          </a:xfrm>
          <a:prstGeom prst="rect">
            <a:avLst/>
          </a:prstGeom>
          <a:noFill/>
          <a:ln w="12700">
            <a:solidFill>
              <a:schemeClr val="tx1"/>
            </a:solidFill>
          </a:ln>
        </p:spPr>
        <p:txBody>
          <a:bodyPr wrap="square" rtlCol="0">
            <a:spAutoFit/>
          </a:bodyPr>
          <a:lstStyle/>
          <a:p>
            <a:r>
              <a:rPr lang="en-US" sz="1600" dirty="0" smtClean="0">
                <a:latin typeface="Arial" pitchFamily="34" charset="0"/>
                <a:cs typeface="Arial" pitchFamily="34" charset="0"/>
              </a:rPr>
              <a:t>What did Thomas Edison invent?</a:t>
            </a:r>
          </a:p>
          <a:p>
            <a:r>
              <a:rPr lang="en-US" sz="1600" dirty="0" smtClean="0">
                <a:latin typeface="Arial" pitchFamily="34" charset="0"/>
                <a:cs typeface="Arial" pitchFamily="34" charset="0"/>
              </a:rPr>
              <a:t>_________________________</a:t>
            </a:r>
            <a:endParaRPr lang="en-US" sz="1600" dirty="0">
              <a:latin typeface="Arial" pitchFamily="34" charset="0"/>
              <a:cs typeface="Arial" pitchFamily="34" charset="0"/>
            </a:endParaRPr>
          </a:p>
        </p:txBody>
      </p:sp>
      <p:sp>
        <p:nvSpPr>
          <p:cNvPr id="5" name="TextBox 4"/>
          <p:cNvSpPr txBox="1"/>
          <p:nvPr/>
        </p:nvSpPr>
        <p:spPr>
          <a:xfrm>
            <a:off x="457200" y="3048000"/>
            <a:ext cx="2209800" cy="3293209"/>
          </a:xfrm>
          <a:prstGeom prst="rect">
            <a:avLst/>
          </a:prstGeom>
          <a:noFill/>
          <a:ln w="28575">
            <a:solidFill>
              <a:schemeClr val="tx1"/>
            </a:solidFill>
            <a:prstDash val="lgDashDotDot"/>
          </a:ln>
        </p:spPr>
        <p:txBody>
          <a:bodyPr wrap="square" rtlCol="0">
            <a:spAutoFit/>
          </a:bodyPr>
          <a:lstStyle/>
          <a:p>
            <a:pPr algn="ctr"/>
            <a:r>
              <a:rPr lang="en-US" sz="1600" dirty="0" smtClean="0">
                <a:latin typeface="Arial" pitchFamily="34" charset="0"/>
                <a:cs typeface="Arial" pitchFamily="34" charset="0"/>
              </a:rPr>
              <a:t>What is the United Nations and why was it formed?</a:t>
            </a:r>
          </a:p>
          <a:p>
            <a:pPr algn="ctr"/>
            <a:r>
              <a:rPr lang="en-US" sz="1600" dirty="0" smtClean="0">
                <a:latin typeface="Arial" pitchFamily="34" charset="0"/>
                <a:cs typeface="Arial" pitchFamily="34" charset="0"/>
              </a:rPr>
              <a:t>__________________________________________________________________________________________________________________________________________________________________________</a:t>
            </a:r>
            <a:endParaRPr lang="en-US" dirty="0">
              <a:latin typeface="Arial" pitchFamily="34" charset="0"/>
              <a:cs typeface="Arial" pitchFamily="34" charset="0"/>
            </a:endParaRPr>
          </a:p>
        </p:txBody>
      </p:sp>
      <p:sp>
        <p:nvSpPr>
          <p:cNvPr id="6" name="TextBox 5"/>
          <p:cNvSpPr txBox="1"/>
          <p:nvPr/>
        </p:nvSpPr>
        <p:spPr>
          <a:xfrm>
            <a:off x="3048000" y="4038600"/>
            <a:ext cx="2209800" cy="2062103"/>
          </a:xfrm>
          <a:prstGeom prst="rect">
            <a:avLst/>
          </a:prstGeom>
          <a:noFill/>
          <a:ln w="28575">
            <a:solidFill>
              <a:schemeClr val="tx1"/>
            </a:solidFill>
            <a:prstDash val="sysDot"/>
          </a:ln>
        </p:spPr>
        <p:txBody>
          <a:bodyPr wrap="square" rtlCol="0">
            <a:spAutoFit/>
          </a:bodyPr>
          <a:lstStyle/>
          <a:p>
            <a:r>
              <a:rPr lang="en-US" sz="1600" dirty="0" smtClean="0">
                <a:latin typeface="Arial" pitchFamily="34" charset="0"/>
                <a:cs typeface="Arial" pitchFamily="34" charset="0"/>
              </a:rPr>
              <a:t>During World War I, what did Germany use to attack ships?</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A.) nuclear weapons</a:t>
            </a:r>
          </a:p>
          <a:p>
            <a:r>
              <a:rPr lang="en-US" sz="1600" dirty="0" smtClean="0">
                <a:latin typeface="Arial" pitchFamily="34" charset="0"/>
                <a:cs typeface="Arial" pitchFamily="34" charset="0"/>
              </a:rPr>
              <a:t>B.) drones</a:t>
            </a:r>
          </a:p>
          <a:p>
            <a:r>
              <a:rPr lang="en-US" sz="1600" dirty="0" smtClean="0">
                <a:latin typeface="Arial" pitchFamily="34" charset="0"/>
                <a:cs typeface="Arial" pitchFamily="34" charset="0"/>
              </a:rPr>
              <a:t>C.) u-boats</a:t>
            </a:r>
          </a:p>
          <a:p>
            <a:r>
              <a:rPr lang="en-US" sz="1600" dirty="0" smtClean="0">
                <a:latin typeface="Arial" pitchFamily="34" charset="0"/>
                <a:cs typeface="Arial" pitchFamily="34" charset="0"/>
              </a:rPr>
              <a:t>D.) paratroopers</a:t>
            </a:r>
            <a:endParaRPr lang="en-US" sz="1600" dirty="0">
              <a:latin typeface="Arial" pitchFamily="34" charset="0"/>
              <a:cs typeface="Arial" pitchFamily="34" charset="0"/>
            </a:endParaRPr>
          </a:p>
        </p:txBody>
      </p:sp>
      <p:sp>
        <p:nvSpPr>
          <p:cNvPr id="7" name="TextBox 6"/>
          <p:cNvSpPr txBox="1"/>
          <p:nvPr/>
        </p:nvSpPr>
        <p:spPr>
          <a:xfrm>
            <a:off x="7010400" y="228600"/>
            <a:ext cx="1905000" cy="2554545"/>
          </a:xfrm>
          <a:prstGeom prst="rect">
            <a:avLst/>
          </a:prstGeom>
          <a:noFill/>
          <a:ln w="28575">
            <a:solidFill>
              <a:schemeClr val="tx1"/>
            </a:solidFill>
            <a:prstDash val="lgDash"/>
          </a:ln>
        </p:spPr>
        <p:txBody>
          <a:bodyPr wrap="square" rtlCol="0">
            <a:spAutoFit/>
          </a:bodyPr>
          <a:lstStyle/>
          <a:p>
            <a:r>
              <a:rPr lang="en-US" sz="1600" dirty="0" smtClean="0">
                <a:latin typeface="Arial" pitchFamily="34" charset="0"/>
                <a:cs typeface="Arial" pitchFamily="34" charset="0"/>
              </a:rPr>
              <a:t>What is located at the dot on the map?</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A.) Panama</a:t>
            </a:r>
          </a:p>
          <a:p>
            <a:r>
              <a:rPr lang="en-US" sz="1600" dirty="0" smtClean="0">
                <a:latin typeface="Arial" pitchFamily="34" charset="0"/>
                <a:cs typeface="Arial" pitchFamily="34" charset="0"/>
              </a:rPr>
              <a:t>      Canal</a:t>
            </a:r>
          </a:p>
          <a:p>
            <a:r>
              <a:rPr lang="en-US" sz="1600" dirty="0" smtClean="0">
                <a:latin typeface="Arial" pitchFamily="34" charset="0"/>
                <a:cs typeface="Arial" pitchFamily="34" charset="0"/>
              </a:rPr>
              <a:t>B.) Mississippi </a:t>
            </a:r>
          </a:p>
          <a:p>
            <a:r>
              <a:rPr lang="en-US" sz="1600" dirty="0" smtClean="0">
                <a:latin typeface="Arial" pitchFamily="34" charset="0"/>
                <a:cs typeface="Arial" pitchFamily="34" charset="0"/>
              </a:rPr>
              <a:t>      Delta</a:t>
            </a:r>
          </a:p>
          <a:p>
            <a:r>
              <a:rPr lang="en-US" sz="1600" dirty="0" smtClean="0">
                <a:latin typeface="Arial" pitchFamily="34" charset="0"/>
                <a:cs typeface="Arial" pitchFamily="34" charset="0"/>
              </a:rPr>
              <a:t>C.) Suez Canal</a:t>
            </a:r>
          </a:p>
          <a:p>
            <a:r>
              <a:rPr lang="en-US" sz="1600" dirty="0" smtClean="0">
                <a:latin typeface="Arial" pitchFamily="34" charset="0"/>
                <a:cs typeface="Arial" pitchFamily="34" charset="0"/>
              </a:rPr>
              <a:t>D.) Lake Lanier</a:t>
            </a:r>
            <a:endParaRPr lang="en-US" sz="1600" dirty="0">
              <a:latin typeface="Arial" pitchFamily="34" charset="0"/>
              <a:cs typeface="Arial" pitchFamily="34" charset="0"/>
            </a:endParaRPr>
          </a:p>
        </p:txBody>
      </p:sp>
      <p:sp>
        <p:nvSpPr>
          <p:cNvPr id="9" name="TextBox 8"/>
          <p:cNvSpPr txBox="1"/>
          <p:nvPr/>
        </p:nvSpPr>
        <p:spPr>
          <a:xfrm>
            <a:off x="228600" y="838200"/>
            <a:ext cx="2819400" cy="2062103"/>
          </a:xfrm>
          <a:prstGeom prst="rect">
            <a:avLst/>
          </a:prstGeom>
          <a:noFill/>
          <a:ln w="28575">
            <a:solidFill>
              <a:schemeClr val="tx1"/>
            </a:solidFill>
            <a:prstDash val="lgDashDotDot"/>
          </a:ln>
        </p:spPr>
        <p:txBody>
          <a:bodyPr wrap="square" rtlCol="0">
            <a:spAutoFit/>
          </a:bodyPr>
          <a:lstStyle/>
          <a:p>
            <a:pPr algn="ctr"/>
            <a:r>
              <a:rPr lang="en-US" sz="1600" dirty="0" smtClean="0">
                <a:latin typeface="Arial" pitchFamily="34" charset="0"/>
                <a:cs typeface="Arial" pitchFamily="34" charset="0"/>
              </a:rPr>
              <a:t>Which of the following was created by the river flow of the Colorado River?</a:t>
            </a:r>
          </a:p>
          <a:p>
            <a:pPr algn="ctr"/>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   A.) the Pony Express</a:t>
            </a:r>
          </a:p>
          <a:p>
            <a:r>
              <a:rPr lang="en-US" sz="1600" dirty="0" smtClean="0">
                <a:latin typeface="Arial" pitchFamily="34" charset="0"/>
                <a:cs typeface="Arial" pitchFamily="34" charset="0"/>
              </a:rPr>
              <a:t>   B.) the Grand Canyon</a:t>
            </a:r>
          </a:p>
          <a:p>
            <a:r>
              <a:rPr lang="en-US" sz="1600" dirty="0" smtClean="0">
                <a:latin typeface="Arial" pitchFamily="34" charset="0"/>
                <a:cs typeface="Arial" pitchFamily="34" charset="0"/>
              </a:rPr>
              <a:t>   C.) the Mojave Desert</a:t>
            </a:r>
          </a:p>
          <a:p>
            <a:r>
              <a:rPr lang="en-US" sz="1600" dirty="0" smtClean="0">
                <a:latin typeface="Arial" pitchFamily="34" charset="0"/>
                <a:cs typeface="Arial" pitchFamily="34" charset="0"/>
              </a:rPr>
              <a:t>   D.) the Salton Sea</a:t>
            </a:r>
            <a:endParaRPr lang="en-US" dirty="0">
              <a:latin typeface="Arial" pitchFamily="34" charset="0"/>
              <a:cs typeface="Arial" pitchFamily="34" charset="0"/>
            </a:endParaRPr>
          </a:p>
        </p:txBody>
      </p:sp>
      <p:sp>
        <p:nvSpPr>
          <p:cNvPr id="10" name="Rectangle 9"/>
          <p:cNvSpPr/>
          <p:nvPr/>
        </p:nvSpPr>
        <p:spPr>
          <a:xfrm>
            <a:off x="304800" y="304800"/>
            <a:ext cx="2210862" cy="369332"/>
          </a:xfrm>
          <a:prstGeom prst="rect">
            <a:avLst/>
          </a:prstGeom>
        </p:spPr>
        <p:txBody>
          <a:bodyPr wrap="none">
            <a:spAutoFit/>
          </a:bodyPr>
          <a:lstStyle/>
          <a:p>
            <a:pPr>
              <a:buNone/>
            </a:pPr>
            <a:r>
              <a:rPr lang="en-US" dirty="0" smtClean="0">
                <a:latin typeface="Arial" pitchFamily="34" charset="0"/>
                <a:cs typeface="Arial" pitchFamily="34" charset="0"/>
              </a:rPr>
              <a:t>Name___________</a:t>
            </a:r>
            <a:endParaRPr lang="en-US" dirty="0">
              <a:latin typeface="Arial" pitchFamily="34" charset="0"/>
              <a:cs typeface="Arial" pitchFamily="34" charset="0"/>
            </a:endParaRPr>
          </a:p>
        </p:txBody>
      </p:sp>
      <p:pic>
        <p:nvPicPr>
          <p:cNvPr id="1026" name="Picture 2" descr="http://psomizo.com/elgg/10/outline-map-of-south-america-for-kids-i8.jpg"/>
          <p:cNvPicPr>
            <a:picLocks noChangeAspect="1" noChangeArrowheads="1"/>
          </p:cNvPicPr>
          <p:nvPr/>
        </p:nvPicPr>
        <p:blipFill>
          <a:blip r:embed="rId2" cstate="print"/>
          <a:srcRect/>
          <a:stretch>
            <a:fillRect/>
          </a:stretch>
        </p:blipFill>
        <p:spPr bwMode="auto">
          <a:xfrm>
            <a:off x="3200400" y="152400"/>
            <a:ext cx="3352800" cy="3145226"/>
          </a:xfrm>
          <a:prstGeom prst="rect">
            <a:avLst/>
          </a:prstGeom>
          <a:noFill/>
        </p:spPr>
      </p:pic>
      <p:sp>
        <p:nvSpPr>
          <p:cNvPr id="12" name="Oval 11"/>
          <p:cNvSpPr/>
          <p:nvPr/>
        </p:nvSpPr>
        <p:spPr>
          <a:xfrm>
            <a:off x="4495800" y="1752600"/>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3" name="5-Point Star 12"/>
          <p:cNvSpPr/>
          <p:nvPr/>
        </p:nvSpPr>
        <p:spPr>
          <a:xfrm rot="1172967">
            <a:off x="4953000" y="6019800"/>
            <a:ext cx="457200" cy="533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5-Point Star 13"/>
          <p:cNvSpPr/>
          <p:nvPr/>
        </p:nvSpPr>
        <p:spPr>
          <a:xfrm rot="1484813">
            <a:off x="8667673" y="2658801"/>
            <a:ext cx="412070" cy="39739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5-Point Star 14"/>
          <p:cNvSpPr/>
          <p:nvPr/>
        </p:nvSpPr>
        <p:spPr>
          <a:xfrm>
            <a:off x="2819400" y="3048000"/>
            <a:ext cx="609600" cy="533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6" name="TextBox 15"/>
          <p:cNvSpPr txBox="1"/>
          <p:nvPr/>
        </p:nvSpPr>
        <p:spPr>
          <a:xfrm>
            <a:off x="5638800" y="4038600"/>
            <a:ext cx="3048000" cy="2492990"/>
          </a:xfrm>
          <a:prstGeom prst="rect">
            <a:avLst/>
          </a:prstGeom>
          <a:noFill/>
          <a:ln w="6350">
            <a:solidFill>
              <a:schemeClr val="tx1"/>
            </a:solidFill>
          </a:ln>
        </p:spPr>
        <p:txBody>
          <a:bodyPr wrap="square" rtlCol="0">
            <a:spAutoFit/>
          </a:bodyPr>
          <a:lstStyle/>
          <a:p>
            <a:r>
              <a:rPr lang="en-US" sz="1600" dirty="0" smtClean="0">
                <a:latin typeface="Arial" pitchFamily="34" charset="0"/>
                <a:cs typeface="Arial" pitchFamily="34" charset="0"/>
              </a:rPr>
              <a:t>What was the </a:t>
            </a:r>
            <a:r>
              <a:rPr lang="en-US" sz="1600" i="1" dirty="0" smtClean="0">
                <a:latin typeface="Arial" pitchFamily="34" charset="0"/>
                <a:cs typeface="Arial" pitchFamily="34" charset="0"/>
              </a:rPr>
              <a:t>New Deal</a:t>
            </a:r>
            <a:r>
              <a:rPr lang="en-US" sz="1600" dirty="0" smtClean="0">
                <a:latin typeface="Arial" pitchFamily="34" charset="0"/>
                <a:cs typeface="Arial" pitchFamily="34" charset="0"/>
              </a:rPr>
              <a:t>? What did President Roosevelt hope it would do?</a:t>
            </a:r>
          </a:p>
          <a:p>
            <a:r>
              <a:rPr lang="en-US" dirty="0" smtClean="0">
                <a:latin typeface="Arial" pitchFamily="34" charset="0"/>
                <a:cs typeface="Arial" pitchFamily="34" charset="0"/>
              </a:rPr>
              <a:t>____________________________________________________________________________________________________________________________________</a:t>
            </a:r>
            <a:endParaRPr lang="en-US"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239000" y="228600"/>
            <a:ext cx="1676400" cy="2554545"/>
          </a:xfrm>
          <a:prstGeom prst="rect">
            <a:avLst/>
          </a:prstGeom>
          <a:noFill/>
          <a:ln w="28575">
            <a:solidFill>
              <a:schemeClr val="tx1"/>
            </a:solidFill>
            <a:prstDash val="lgDash"/>
          </a:ln>
        </p:spPr>
        <p:txBody>
          <a:bodyPr wrap="square" rtlCol="0">
            <a:spAutoFit/>
          </a:bodyPr>
          <a:lstStyle/>
          <a:p>
            <a:r>
              <a:rPr lang="en-US" sz="1600" dirty="0" smtClean="0">
                <a:latin typeface="Arial" pitchFamily="34" charset="0"/>
                <a:cs typeface="Arial" pitchFamily="34" charset="0"/>
              </a:rPr>
              <a:t>After the Civil War, cotton and tobacco became important crops in the</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A.) East</a:t>
            </a:r>
          </a:p>
          <a:p>
            <a:r>
              <a:rPr lang="en-US" sz="1600" dirty="0" smtClean="0">
                <a:latin typeface="Arial" pitchFamily="34" charset="0"/>
                <a:cs typeface="Arial" pitchFamily="34" charset="0"/>
              </a:rPr>
              <a:t>B.) North</a:t>
            </a:r>
          </a:p>
          <a:p>
            <a:r>
              <a:rPr lang="en-US" sz="1600" dirty="0" smtClean="0">
                <a:latin typeface="Arial" pitchFamily="34" charset="0"/>
                <a:cs typeface="Arial" pitchFamily="34" charset="0"/>
              </a:rPr>
              <a:t>C.) South</a:t>
            </a:r>
          </a:p>
          <a:p>
            <a:r>
              <a:rPr lang="en-US" sz="1600" dirty="0" smtClean="0">
                <a:latin typeface="Arial" pitchFamily="34" charset="0"/>
                <a:cs typeface="Arial" pitchFamily="34" charset="0"/>
              </a:rPr>
              <a:t>D.) West</a:t>
            </a:r>
            <a:endParaRPr lang="en-US" sz="1600" dirty="0">
              <a:latin typeface="Arial" pitchFamily="34" charset="0"/>
              <a:cs typeface="Arial" pitchFamily="34" charset="0"/>
            </a:endParaRPr>
          </a:p>
        </p:txBody>
      </p:sp>
      <p:sp>
        <p:nvSpPr>
          <p:cNvPr id="10" name="TextBox 9"/>
          <p:cNvSpPr txBox="1"/>
          <p:nvPr/>
        </p:nvSpPr>
        <p:spPr>
          <a:xfrm>
            <a:off x="2743200" y="381000"/>
            <a:ext cx="4267200" cy="2554545"/>
          </a:xfrm>
          <a:prstGeom prst="rect">
            <a:avLst/>
          </a:prstGeom>
          <a:noFill/>
          <a:ln w="28575">
            <a:solidFill>
              <a:schemeClr val="tx1"/>
            </a:solidFill>
          </a:ln>
        </p:spPr>
        <p:txBody>
          <a:bodyPr wrap="square" rtlCol="0">
            <a:spAutoFit/>
          </a:bodyPr>
          <a:lstStyle/>
          <a:p>
            <a:r>
              <a:rPr lang="en-US" sz="1600" dirty="0" smtClean="0">
                <a:latin typeface="Arial" pitchFamily="34" charset="0"/>
                <a:cs typeface="Arial" pitchFamily="34" charset="0"/>
              </a:rPr>
              <a:t>In 1859, a militant abolitionist seized the U.S. arsenal at Harper's Ferry. He planned to end slavery by massacring slave owners and freeing their slaves. He was captured and executed. This was known as</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A.) the March to the Sea</a:t>
            </a:r>
          </a:p>
          <a:p>
            <a:r>
              <a:rPr lang="en-US" sz="1600" dirty="0" smtClean="0">
                <a:latin typeface="Arial" pitchFamily="34" charset="0"/>
                <a:cs typeface="Arial" pitchFamily="34" charset="0"/>
              </a:rPr>
              <a:t>B.) John Brown’s Raid</a:t>
            </a:r>
          </a:p>
          <a:p>
            <a:r>
              <a:rPr lang="en-US" sz="1600" dirty="0" smtClean="0">
                <a:latin typeface="Arial" pitchFamily="34" charset="0"/>
                <a:cs typeface="Arial" pitchFamily="34" charset="0"/>
              </a:rPr>
              <a:t>C.) World War I</a:t>
            </a:r>
          </a:p>
          <a:p>
            <a:r>
              <a:rPr lang="en-US" sz="1600" dirty="0" smtClean="0">
                <a:latin typeface="Arial" pitchFamily="34" charset="0"/>
                <a:cs typeface="Arial" pitchFamily="34" charset="0"/>
              </a:rPr>
              <a:t>D.) the Spanish American War</a:t>
            </a:r>
            <a:endParaRPr lang="en-US" sz="1600" dirty="0">
              <a:latin typeface="Arial" pitchFamily="34" charset="0"/>
              <a:cs typeface="Arial" pitchFamily="34" charset="0"/>
            </a:endParaRPr>
          </a:p>
        </p:txBody>
      </p:sp>
      <p:sp>
        <p:nvSpPr>
          <p:cNvPr id="12" name="Rectangle 11"/>
          <p:cNvSpPr/>
          <p:nvPr/>
        </p:nvSpPr>
        <p:spPr>
          <a:xfrm>
            <a:off x="304800" y="304800"/>
            <a:ext cx="2210862" cy="369332"/>
          </a:xfrm>
          <a:prstGeom prst="rect">
            <a:avLst/>
          </a:prstGeom>
        </p:spPr>
        <p:txBody>
          <a:bodyPr wrap="none">
            <a:spAutoFit/>
          </a:bodyPr>
          <a:lstStyle/>
          <a:p>
            <a:pPr>
              <a:buNone/>
            </a:pPr>
            <a:r>
              <a:rPr lang="en-US" dirty="0" smtClean="0">
                <a:latin typeface="Arial" pitchFamily="34" charset="0"/>
                <a:cs typeface="Arial" pitchFamily="34" charset="0"/>
              </a:rPr>
              <a:t>Name___________</a:t>
            </a:r>
            <a:endParaRPr lang="en-US" dirty="0">
              <a:latin typeface="Arial" pitchFamily="34" charset="0"/>
              <a:cs typeface="Arial" pitchFamily="34" charset="0"/>
            </a:endParaRPr>
          </a:p>
        </p:txBody>
      </p:sp>
      <p:sp>
        <p:nvSpPr>
          <p:cNvPr id="13" name="TextBox 12"/>
          <p:cNvSpPr txBox="1"/>
          <p:nvPr/>
        </p:nvSpPr>
        <p:spPr>
          <a:xfrm>
            <a:off x="381000" y="2895600"/>
            <a:ext cx="2057400" cy="3785652"/>
          </a:xfrm>
          <a:prstGeom prst="rect">
            <a:avLst/>
          </a:prstGeom>
          <a:noFill/>
          <a:ln w="28575">
            <a:solidFill>
              <a:schemeClr val="tx1"/>
            </a:solidFill>
            <a:prstDash val="sysDot"/>
          </a:ln>
        </p:spPr>
        <p:txBody>
          <a:bodyPr wrap="square" rtlCol="0">
            <a:spAutoFit/>
          </a:bodyPr>
          <a:lstStyle/>
          <a:p>
            <a:r>
              <a:rPr lang="en-US" sz="1600" dirty="0" smtClean="0">
                <a:latin typeface="Arial" pitchFamily="34" charset="0"/>
                <a:cs typeface="Arial" pitchFamily="34" charset="0"/>
              </a:rPr>
              <a:t>Along with states' rights, this was one of the causes of the Civil War</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A.) Westward </a:t>
            </a:r>
          </a:p>
          <a:p>
            <a:r>
              <a:rPr lang="en-US" sz="1600" dirty="0" smtClean="0">
                <a:latin typeface="Arial" pitchFamily="34" charset="0"/>
                <a:cs typeface="Arial" pitchFamily="34" charset="0"/>
              </a:rPr>
              <a:t>      Expansion</a:t>
            </a:r>
          </a:p>
          <a:p>
            <a:r>
              <a:rPr lang="en-US" sz="1600" dirty="0" smtClean="0">
                <a:latin typeface="Arial" pitchFamily="34" charset="0"/>
                <a:cs typeface="Arial" pitchFamily="34" charset="0"/>
              </a:rPr>
              <a:t>B.) Relocation </a:t>
            </a:r>
          </a:p>
          <a:p>
            <a:r>
              <a:rPr lang="en-US" sz="1600" dirty="0" smtClean="0">
                <a:latin typeface="Arial" pitchFamily="34" charset="0"/>
                <a:cs typeface="Arial" pitchFamily="34" charset="0"/>
              </a:rPr>
              <a:t>      of Native</a:t>
            </a:r>
          </a:p>
          <a:p>
            <a:r>
              <a:rPr lang="en-US" sz="1600" dirty="0" smtClean="0">
                <a:latin typeface="Arial" pitchFamily="34" charset="0"/>
                <a:cs typeface="Arial" pitchFamily="34" charset="0"/>
              </a:rPr>
              <a:t>     Americans</a:t>
            </a:r>
          </a:p>
          <a:p>
            <a:r>
              <a:rPr lang="en-US" sz="1600" dirty="0" smtClean="0">
                <a:latin typeface="Arial" pitchFamily="34" charset="0"/>
                <a:cs typeface="Arial" pitchFamily="34" charset="0"/>
              </a:rPr>
              <a:t>     to reservations</a:t>
            </a:r>
          </a:p>
          <a:p>
            <a:r>
              <a:rPr lang="en-US" sz="1600" dirty="0" smtClean="0">
                <a:latin typeface="Arial" pitchFamily="34" charset="0"/>
                <a:cs typeface="Arial" pitchFamily="34" charset="0"/>
              </a:rPr>
              <a:t>C.) slavery</a:t>
            </a:r>
          </a:p>
          <a:p>
            <a:r>
              <a:rPr lang="en-US" sz="1600" dirty="0" smtClean="0">
                <a:latin typeface="Arial" pitchFamily="34" charset="0"/>
                <a:cs typeface="Arial" pitchFamily="34" charset="0"/>
              </a:rPr>
              <a:t>D.) fights over land</a:t>
            </a:r>
          </a:p>
          <a:p>
            <a:r>
              <a:rPr lang="en-US" sz="1600" dirty="0" smtClean="0">
                <a:latin typeface="Arial" pitchFamily="34" charset="0"/>
                <a:cs typeface="Arial" pitchFamily="34" charset="0"/>
              </a:rPr>
              <a:t>      to expand </a:t>
            </a:r>
          </a:p>
          <a:p>
            <a:r>
              <a:rPr lang="en-US" sz="1600" dirty="0" smtClean="0">
                <a:latin typeface="Arial" pitchFamily="34" charset="0"/>
                <a:cs typeface="Arial" pitchFamily="34" charset="0"/>
              </a:rPr>
              <a:t>      railways</a:t>
            </a:r>
            <a:endParaRPr lang="en-US" sz="1600" dirty="0">
              <a:latin typeface="Arial" pitchFamily="34" charset="0"/>
              <a:cs typeface="Arial" pitchFamily="34" charset="0"/>
            </a:endParaRPr>
          </a:p>
        </p:txBody>
      </p:sp>
      <p:sp>
        <p:nvSpPr>
          <p:cNvPr id="14" name="TextBox 13"/>
          <p:cNvSpPr txBox="1"/>
          <p:nvPr/>
        </p:nvSpPr>
        <p:spPr>
          <a:xfrm>
            <a:off x="5562600" y="3124200"/>
            <a:ext cx="3352800" cy="2800767"/>
          </a:xfrm>
          <a:prstGeom prst="rect">
            <a:avLst/>
          </a:prstGeom>
          <a:noFill/>
          <a:ln w="28575">
            <a:solidFill>
              <a:schemeClr val="tx1"/>
            </a:solidFill>
            <a:prstDash val="lgDash"/>
          </a:ln>
        </p:spPr>
        <p:txBody>
          <a:bodyPr wrap="square" rtlCol="0">
            <a:spAutoFit/>
          </a:bodyPr>
          <a:lstStyle/>
          <a:p>
            <a:r>
              <a:rPr lang="en-US" sz="1600" dirty="0" smtClean="0">
                <a:latin typeface="Arial" pitchFamily="34" charset="0"/>
                <a:cs typeface="Arial" pitchFamily="34" charset="0"/>
              </a:rPr>
              <a:t>Explain why the Confederate States of America seceded from the Union during the Civil War</a:t>
            </a:r>
          </a:p>
          <a:p>
            <a:r>
              <a:rPr lang="en-US" sz="1600" dirty="0" smtClean="0">
                <a:latin typeface="Arial" pitchFamily="34" charset="0"/>
                <a:cs typeface="Arial" pitchFamily="34" charset="0"/>
              </a:rPr>
              <a:t>________________________________________________________________________________________________________________________________________________________________________________________________________________________________</a:t>
            </a:r>
            <a:endParaRPr lang="en-US" sz="1600" dirty="0">
              <a:latin typeface="Arial" pitchFamily="34" charset="0"/>
              <a:cs typeface="Arial" pitchFamily="34" charset="0"/>
            </a:endParaRPr>
          </a:p>
        </p:txBody>
      </p:sp>
      <p:sp>
        <p:nvSpPr>
          <p:cNvPr id="15" name="TextBox 14"/>
          <p:cNvSpPr txBox="1"/>
          <p:nvPr/>
        </p:nvSpPr>
        <p:spPr>
          <a:xfrm>
            <a:off x="2667000" y="3657600"/>
            <a:ext cx="2514600" cy="2308324"/>
          </a:xfrm>
          <a:prstGeom prst="rect">
            <a:avLst/>
          </a:prstGeom>
          <a:noFill/>
          <a:ln w="28575">
            <a:solidFill>
              <a:schemeClr val="tx1"/>
            </a:solidFill>
            <a:prstDash val="dashDot"/>
          </a:ln>
        </p:spPr>
        <p:txBody>
          <a:bodyPr wrap="square" rtlCol="0">
            <a:spAutoFit/>
          </a:bodyPr>
          <a:lstStyle/>
          <a:p>
            <a:r>
              <a:rPr lang="en-US" sz="1600" dirty="0" smtClean="0">
                <a:latin typeface="Arial" pitchFamily="34" charset="0"/>
                <a:cs typeface="Arial" pitchFamily="34" charset="0"/>
              </a:rPr>
              <a:t>Harriet Beecher Stowe</a:t>
            </a:r>
          </a:p>
          <a:p>
            <a:r>
              <a:rPr lang="en-US" sz="1600" dirty="0" smtClean="0">
                <a:latin typeface="Arial" pitchFamily="34" charset="0"/>
                <a:cs typeface="Arial" pitchFamily="34" charset="0"/>
              </a:rPr>
              <a:t>wrote______________________________, a book about a slave who is treated badly, in 1852. The book persuaded more people, particularly Northerners, to become anti-slavery.</a:t>
            </a:r>
            <a:endParaRPr lang="en-US" sz="1600" dirty="0">
              <a:latin typeface="Arial" pitchFamily="34" charset="0"/>
              <a:cs typeface="Arial" pitchFamily="34" charset="0"/>
            </a:endParaRPr>
          </a:p>
        </p:txBody>
      </p:sp>
      <p:pic>
        <p:nvPicPr>
          <p:cNvPr id="22530" name="Picture 2" descr="http://ts1.mm.bing.net/th?id=H.4510579878266732&amp;pid=15.1"/>
          <p:cNvPicPr>
            <a:picLocks noChangeAspect="1" noChangeArrowheads="1"/>
          </p:cNvPicPr>
          <p:nvPr/>
        </p:nvPicPr>
        <p:blipFill>
          <a:blip r:embed="rId2" cstate="print"/>
          <a:srcRect/>
          <a:stretch>
            <a:fillRect/>
          </a:stretch>
        </p:blipFill>
        <p:spPr bwMode="auto">
          <a:xfrm>
            <a:off x="304800" y="1219200"/>
            <a:ext cx="811400" cy="1066800"/>
          </a:xfrm>
          <a:prstGeom prst="rect">
            <a:avLst/>
          </a:prstGeom>
          <a:noFill/>
        </p:spPr>
      </p:pic>
      <p:sp>
        <p:nvSpPr>
          <p:cNvPr id="17" name="TextBox 16"/>
          <p:cNvSpPr txBox="1"/>
          <p:nvPr/>
        </p:nvSpPr>
        <p:spPr>
          <a:xfrm>
            <a:off x="1143000" y="1371600"/>
            <a:ext cx="1447800" cy="830997"/>
          </a:xfrm>
          <a:prstGeom prst="rect">
            <a:avLst/>
          </a:prstGeom>
          <a:noFill/>
          <a:ln w="38100">
            <a:solidFill>
              <a:schemeClr val="tx1"/>
            </a:solidFill>
          </a:ln>
        </p:spPr>
        <p:txBody>
          <a:bodyPr wrap="square" rtlCol="0">
            <a:spAutoFit/>
          </a:bodyPr>
          <a:lstStyle/>
          <a:p>
            <a:r>
              <a:rPr lang="en-US" sz="1600" dirty="0" smtClean="0">
                <a:latin typeface="Arial" pitchFamily="34" charset="0"/>
                <a:cs typeface="Arial" pitchFamily="34" charset="0"/>
              </a:rPr>
              <a:t>Who am I?</a:t>
            </a:r>
          </a:p>
          <a:p>
            <a:r>
              <a:rPr lang="en-US" sz="1600" dirty="0" smtClean="0">
                <a:latin typeface="Arial" pitchFamily="34" charset="0"/>
                <a:cs typeface="Arial" pitchFamily="34" charset="0"/>
              </a:rPr>
              <a:t>______________________</a:t>
            </a:r>
            <a:endParaRPr lang="en-US" sz="1600" dirty="0">
              <a:latin typeface="Arial" pitchFamily="34" charset="0"/>
              <a:cs typeface="Arial" pitchFamily="34" charset="0"/>
            </a:endParaRPr>
          </a:p>
        </p:txBody>
      </p:sp>
      <p:sp>
        <p:nvSpPr>
          <p:cNvPr id="18" name="5-Point Star 17"/>
          <p:cNvSpPr/>
          <p:nvPr/>
        </p:nvSpPr>
        <p:spPr>
          <a:xfrm>
            <a:off x="2514600" y="3124200"/>
            <a:ext cx="3810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9" name="5-Point Star 18"/>
          <p:cNvSpPr/>
          <p:nvPr/>
        </p:nvSpPr>
        <p:spPr>
          <a:xfrm rot="1183995">
            <a:off x="6553080" y="2401595"/>
            <a:ext cx="449118" cy="457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0" name="5-Point Star 19"/>
          <p:cNvSpPr/>
          <p:nvPr/>
        </p:nvSpPr>
        <p:spPr>
          <a:xfrm>
            <a:off x="5257800" y="6096000"/>
            <a:ext cx="3810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ttp://cf.juggle-images.com/fit/white/600x600/wg-ulysses-s-grant-1.jpg"/>
          <p:cNvPicPr>
            <a:picLocks noChangeAspect="1" noChangeArrowheads="1"/>
          </p:cNvPicPr>
          <p:nvPr/>
        </p:nvPicPr>
        <p:blipFill>
          <a:blip r:embed="rId2" cstate="print"/>
          <a:srcRect/>
          <a:stretch>
            <a:fillRect/>
          </a:stretch>
        </p:blipFill>
        <p:spPr bwMode="auto">
          <a:xfrm>
            <a:off x="381000" y="5029200"/>
            <a:ext cx="1004570" cy="1401726"/>
          </a:xfrm>
          <a:prstGeom prst="rect">
            <a:avLst/>
          </a:prstGeom>
          <a:noFill/>
        </p:spPr>
      </p:pic>
      <p:sp>
        <p:nvSpPr>
          <p:cNvPr id="10" name="TextBox 9"/>
          <p:cNvSpPr txBox="1"/>
          <p:nvPr/>
        </p:nvSpPr>
        <p:spPr>
          <a:xfrm>
            <a:off x="1524000" y="5029200"/>
            <a:ext cx="2514600" cy="1323439"/>
          </a:xfrm>
          <a:prstGeom prst="rect">
            <a:avLst/>
          </a:prstGeom>
          <a:noFill/>
          <a:ln w="38100">
            <a:solidFill>
              <a:schemeClr val="tx1"/>
            </a:solidFill>
          </a:ln>
        </p:spPr>
        <p:txBody>
          <a:bodyPr wrap="square" rtlCol="0">
            <a:spAutoFit/>
          </a:bodyPr>
          <a:lstStyle/>
          <a:p>
            <a:r>
              <a:rPr lang="en-US" sz="1600" dirty="0" smtClean="0">
                <a:latin typeface="Arial" pitchFamily="34" charset="0"/>
                <a:cs typeface="Arial" pitchFamily="34" charset="0"/>
              </a:rPr>
              <a:t>I was the overall commander of the Union army at the end of the Civil War. Who am I?</a:t>
            </a:r>
          </a:p>
          <a:p>
            <a:r>
              <a:rPr lang="en-US" sz="1600" dirty="0" smtClean="0">
                <a:latin typeface="Arial" pitchFamily="34" charset="0"/>
                <a:cs typeface="Arial" pitchFamily="34" charset="0"/>
              </a:rPr>
              <a:t>__________________</a:t>
            </a:r>
            <a:endParaRPr lang="en-US" sz="1600" dirty="0">
              <a:latin typeface="Arial" pitchFamily="34" charset="0"/>
              <a:cs typeface="Arial" pitchFamily="34" charset="0"/>
            </a:endParaRPr>
          </a:p>
        </p:txBody>
      </p:sp>
      <p:pic>
        <p:nvPicPr>
          <p:cNvPr id="21508" name="Picture 4" descr="http://upload.wikimedia.org/wikipedia/commons/1/10/President-Jefferson-Davis.jpg"/>
          <p:cNvPicPr>
            <a:picLocks noChangeAspect="1" noChangeArrowheads="1"/>
          </p:cNvPicPr>
          <p:nvPr/>
        </p:nvPicPr>
        <p:blipFill>
          <a:blip r:embed="rId3" cstate="print"/>
          <a:srcRect/>
          <a:stretch>
            <a:fillRect/>
          </a:stretch>
        </p:blipFill>
        <p:spPr bwMode="auto">
          <a:xfrm>
            <a:off x="5181600" y="4800600"/>
            <a:ext cx="1234418" cy="1562100"/>
          </a:xfrm>
          <a:prstGeom prst="rect">
            <a:avLst/>
          </a:prstGeom>
          <a:noFill/>
        </p:spPr>
      </p:pic>
      <p:sp>
        <p:nvSpPr>
          <p:cNvPr id="12" name="TextBox 11"/>
          <p:cNvSpPr txBox="1"/>
          <p:nvPr/>
        </p:nvSpPr>
        <p:spPr>
          <a:xfrm>
            <a:off x="6553200" y="4953000"/>
            <a:ext cx="2209800" cy="1323439"/>
          </a:xfrm>
          <a:prstGeom prst="rect">
            <a:avLst/>
          </a:prstGeom>
          <a:noFill/>
          <a:ln w="28575">
            <a:solidFill>
              <a:schemeClr val="tx1"/>
            </a:solidFill>
            <a:prstDash val="dashDot"/>
          </a:ln>
        </p:spPr>
        <p:txBody>
          <a:bodyPr wrap="square" rtlCol="0">
            <a:spAutoFit/>
          </a:bodyPr>
          <a:lstStyle/>
          <a:p>
            <a:r>
              <a:rPr lang="en-US" sz="1600" dirty="0" smtClean="0">
                <a:latin typeface="Arial" pitchFamily="34" charset="0"/>
                <a:cs typeface="Arial" pitchFamily="34" charset="0"/>
              </a:rPr>
              <a:t>I was the President of the Confederate States of America. Who am I?</a:t>
            </a:r>
          </a:p>
          <a:p>
            <a:r>
              <a:rPr lang="en-US" sz="1600" dirty="0" smtClean="0">
                <a:latin typeface="Arial" pitchFamily="34" charset="0"/>
                <a:cs typeface="Arial" pitchFamily="34" charset="0"/>
              </a:rPr>
              <a:t>_______________</a:t>
            </a:r>
            <a:endParaRPr lang="en-US" sz="1600" dirty="0">
              <a:latin typeface="Arial" pitchFamily="34" charset="0"/>
              <a:cs typeface="Arial" pitchFamily="34" charset="0"/>
            </a:endParaRPr>
          </a:p>
        </p:txBody>
      </p:sp>
      <p:sp>
        <p:nvSpPr>
          <p:cNvPr id="13" name="TextBox 12"/>
          <p:cNvSpPr txBox="1"/>
          <p:nvPr/>
        </p:nvSpPr>
        <p:spPr>
          <a:xfrm>
            <a:off x="4191000" y="304800"/>
            <a:ext cx="4572000" cy="2000548"/>
          </a:xfrm>
          <a:prstGeom prst="rect">
            <a:avLst/>
          </a:prstGeom>
          <a:noFill/>
          <a:ln w="6350">
            <a:solidFill>
              <a:schemeClr val="tx1"/>
            </a:solidFill>
          </a:ln>
        </p:spPr>
        <p:txBody>
          <a:bodyPr wrap="square" rtlCol="0">
            <a:spAutoFit/>
          </a:bodyPr>
          <a:lstStyle/>
          <a:p>
            <a:r>
              <a:rPr lang="en-US" sz="1600" dirty="0" smtClean="0">
                <a:latin typeface="Arial" pitchFamily="34" charset="0"/>
                <a:cs typeface="Arial" pitchFamily="34" charset="0"/>
              </a:rPr>
              <a:t>What was Sherman’s March to the Sea?</a:t>
            </a:r>
          </a:p>
          <a:p>
            <a:r>
              <a:rPr lang="en-US" dirty="0" smtClean="0">
                <a:latin typeface="Arial" pitchFamily="34" charset="0"/>
                <a:cs typeface="Arial" pitchFamily="34" charset="0"/>
              </a:rPr>
              <a:t>____________________________________________________________________________________________________________________________________________________________________________________________________________</a:t>
            </a:r>
            <a:endParaRPr lang="en-US" dirty="0">
              <a:latin typeface="Arial" pitchFamily="34" charset="0"/>
              <a:cs typeface="Arial" pitchFamily="34" charset="0"/>
            </a:endParaRPr>
          </a:p>
        </p:txBody>
      </p:sp>
      <p:sp>
        <p:nvSpPr>
          <p:cNvPr id="14" name="Rectangle 13"/>
          <p:cNvSpPr/>
          <p:nvPr/>
        </p:nvSpPr>
        <p:spPr>
          <a:xfrm>
            <a:off x="304800" y="304800"/>
            <a:ext cx="2210862" cy="369332"/>
          </a:xfrm>
          <a:prstGeom prst="rect">
            <a:avLst/>
          </a:prstGeom>
        </p:spPr>
        <p:txBody>
          <a:bodyPr wrap="none">
            <a:spAutoFit/>
          </a:bodyPr>
          <a:lstStyle/>
          <a:p>
            <a:pPr>
              <a:buNone/>
            </a:pPr>
            <a:r>
              <a:rPr lang="en-US" dirty="0" smtClean="0">
                <a:latin typeface="Arial" pitchFamily="34" charset="0"/>
                <a:cs typeface="Arial" pitchFamily="34" charset="0"/>
              </a:rPr>
              <a:t>Name___________</a:t>
            </a:r>
            <a:endParaRPr lang="en-US" dirty="0">
              <a:latin typeface="Arial" pitchFamily="34" charset="0"/>
              <a:cs typeface="Arial" pitchFamily="34" charset="0"/>
            </a:endParaRPr>
          </a:p>
        </p:txBody>
      </p:sp>
      <p:sp>
        <p:nvSpPr>
          <p:cNvPr id="15" name="TextBox 14"/>
          <p:cNvSpPr txBox="1"/>
          <p:nvPr/>
        </p:nvSpPr>
        <p:spPr>
          <a:xfrm>
            <a:off x="228600" y="762000"/>
            <a:ext cx="3581400" cy="1815882"/>
          </a:xfrm>
          <a:prstGeom prst="rect">
            <a:avLst/>
          </a:prstGeom>
          <a:noFill/>
          <a:ln w="28575">
            <a:solidFill>
              <a:schemeClr val="tx1"/>
            </a:solidFill>
            <a:prstDash val="lgDash"/>
          </a:ln>
        </p:spPr>
        <p:txBody>
          <a:bodyPr wrap="square" rtlCol="0">
            <a:spAutoFit/>
          </a:bodyPr>
          <a:lstStyle/>
          <a:p>
            <a:r>
              <a:rPr lang="en-US" sz="1600" dirty="0" smtClean="0">
                <a:latin typeface="Arial" pitchFamily="34" charset="0"/>
                <a:cs typeface="Arial" pitchFamily="34" charset="0"/>
              </a:rPr>
              <a:t>Which individual would have been the MOST supportive of Jim Crow laws?</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A.) an African American</a:t>
            </a:r>
          </a:p>
          <a:p>
            <a:r>
              <a:rPr lang="en-US" sz="1600" dirty="0" smtClean="0">
                <a:latin typeface="Arial" pitchFamily="34" charset="0"/>
                <a:cs typeface="Arial" pitchFamily="34" charset="0"/>
              </a:rPr>
              <a:t>B.) a Southern politician</a:t>
            </a:r>
          </a:p>
          <a:p>
            <a:r>
              <a:rPr lang="en-US" sz="1600" dirty="0" smtClean="0">
                <a:latin typeface="Arial" pitchFamily="34" charset="0"/>
                <a:cs typeface="Arial" pitchFamily="34" charset="0"/>
              </a:rPr>
              <a:t>C.) Ulysses S. Grant</a:t>
            </a:r>
          </a:p>
          <a:p>
            <a:r>
              <a:rPr lang="en-US" sz="1600" dirty="0" smtClean="0">
                <a:latin typeface="Arial" pitchFamily="34" charset="0"/>
                <a:cs typeface="Arial" pitchFamily="34" charset="0"/>
              </a:rPr>
              <a:t>D.) Abraham Lincoln</a:t>
            </a:r>
            <a:endParaRPr lang="en-US" sz="1600" dirty="0">
              <a:latin typeface="Arial" pitchFamily="34" charset="0"/>
              <a:cs typeface="Arial" pitchFamily="34" charset="0"/>
            </a:endParaRPr>
          </a:p>
        </p:txBody>
      </p:sp>
      <p:sp>
        <p:nvSpPr>
          <p:cNvPr id="16" name="TextBox 15"/>
          <p:cNvSpPr txBox="1"/>
          <p:nvPr/>
        </p:nvSpPr>
        <p:spPr>
          <a:xfrm>
            <a:off x="4953000" y="2819400"/>
            <a:ext cx="3657600" cy="1815882"/>
          </a:xfrm>
          <a:prstGeom prst="rect">
            <a:avLst/>
          </a:prstGeom>
          <a:noFill/>
          <a:ln w="57150">
            <a:solidFill>
              <a:schemeClr val="tx1"/>
            </a:solidFill>
            <a:prstDash val="sysDot"/>
          </a:ln>
        </p:spPr>
        <p:txBody>
          <a:bodyPr wrap="square" rtlCol="0">
            <a:spAutoFit/>
          </a:bodyPr>
          <a:lstStyle/>
          <a:p>
            <a:r>
              <a:rPr lang="en-US" sz="1600" dirty="0" smtClean="0">
                <a:latin typeface="Arial" pitchFamily="34" charset="0"/>
                <a:cs typeface="Arial" pitchFamily="34" charset="0"/>
              </a:rPr>
              <a:t>Who was America’s baseball hero during the 1920’s?</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A.) Hank Aaron</a:t>
            </a:r>
          </a:p>
          <a:p>
            <a:r>
              <a:rPr lang="en-US" sz="1600" dirty="0" smtClean="0">
                <a:latin typeface="Arial" pitchFamily="34" charset="0"/>
                <a:cs typeface="Arial" pitchFamily="34" charset="0"/>
              </a:rPr>
              <a:t>B.) Yogi Berra</a:t>
            </a:r>
          </a:p>
          <a:p>
            <a:r>
              <a:rPr lang="en-US" sz="1600" dirty="0" smtClean="0">
                <a:latin typeface="Arial" pitchFamily="34" charset="0"/>
                <a:cs typeface="Arial" pitchFamily="34" charset="0"/>
              </a:rPr>
              <a:t>C.) Roy </a:t>
            </a:r>
            <a:r>
              <a:rPr lang="en-US" sz="1600" dirty="0" err="1" smtClean="0">
                <a:latin typeface="Arial" pitchFamily="34" charset="0"/>
                <a:cs typeface="Arial" pitchFamily="34" charset="0"/>
              </a:rPr>
              <a:t>Campanella</a:t>
            </a:r>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D.) Babe Ruth</a:t>
            </a:r>
            <a:endParaRPr lang="en-US" sz="1600" dirty="0">
              <a:latin typeface="Arial" pitchFamily="34" charset="0"/>
              <a:cs typeface="Arial" pitchFamily="34" charset="0"/>
            </a:endParaRPr>
          </a:p>
        </p:txBody>
      </p:sp>
      <p:sp>
        <p:nvSpPr>
          <p:cNvPr id="17" name="TextBox 16"/>
          <p:cNvSpPr txBox="1"/>
          <p:nvPr/>
        </p:nvSpPr>
        <p:spPr>
          <a:xfrm>
            <a:off x="228600" y="3048000"/>
            <a:ext cx="4191000" cy="1815882"/>
          </a:xfrm>
          <a:prstGeom prst="rect">
            <a:avLst/>
          </a:prstGeom>
          <a:noFill/>
          <a:ln w="19050">
            <a:solidFill>
              <a:schemeClr val="tx1"/>
            </a:solidFill>
            <a:prstDash val="dash"/>
          </a:ln>
        </p:spPr>
        <p:txBody>
          <a:bodyPr wrap="square" rtlCol="0">
            <a:spAutoFit/>
          </a:bodyPr>
          <a:lstStyle/>
          <a:p>
            <a:r>
              <a:rPr lang="en-US" sz="1600" dirty="0" smtClean="0">
                <a:latin typeface="Arial" pitchFamily="34" charset="0"/>
                <a:cs typeface="Arial" pitchFamily="34" charset="0"/>
              </a:rPr>
              <a:t>What major event happened on September 11, 2001?</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A.) Vietnam invaded the U.S.</a:t>
            </a:r>
          </a:p>
          <a:p>
            <a:r>
              <a:rPr lang="en-US" sz="1600" dirty="0" smtClean="0">
                <a:latin typeface="Arial" pitchFamily="34" charset="0"/>
                <a:cs typeface="Arial" pitchFamily="34" charset="0"/>
              </a:rPr>
              <a:t>B.) United States bombed Iraq</a:t>
            </a:r>
          </a:p>
          <a:p>
            <a:r>
              <a:rPr lang="en-US" sz="1600" dirty="0" smtClean="0">
                <a:latin typeface="Arial" pitchFamily="34" charset="0"/>
                <a:cs typeface="Arial" pitchFamily="34" charset="0"/>
              </a:rPr>
              <a:t>C.) terrorists attacked the United States</a:t>
            </a:r>
          </a:p>
          <a:p>
            <a:r>
              <a:rPr lang="en-US" sz="1600" dirty="0" smtClean="0">
                <a:latin typeface="Arial" pitchFamily="34" charset="0"/>
                <a:cs typeface="Arial" pitchFamily="34" charset="0"/>
              </a:rPr>
              <a:t>D.) the Persian Gulf War began</a:t>
            </a:r>
            <a:endParaRPr lang="en-US" sz="1600" dirty="0">
              <a:latin typeface="Arial" pitchFamily="34" charset="0"/>
              <a:cs typeface="Arial" pitchFamily="34" charset="0"/>
            </a:endParaRPr>
          </a:p>
        </p:txBody>
      </p:sp>
      <p:sp>
        <p:nvSpPr>
          <p:cNvPr id="18" name="5-Point Star 17"/>
          <p:cNvSpPr/>
          <p:nvPr/>
        </p:nvSpPr>
        <p:spPr>
          <a:xfrm>
            <a:off x="3657600" y="2133600"/>
            <a:ext cx="533400" cy="533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9" name="5-Point Star 18"/>
          <p:cNvSpPr/>
          <p:nvPr/>
        </p:nvSpPr>
        <p:spPr>
          <a:xfrm>
            <a:off x="4343400" y="5410200"/>
            <a:ext cx="457200" cy="533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0" name="5-Point Star 19"/>
          <p:cNvSpPr/>
          <p:nvPr/>
        </p:nvSpPr>
        <p:spPr>
          <a:xfrm rot="1283898">
            <a:off x="8631696" y="64418"/>
            <a:ext cx="441856" cy="469657"/>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606</TotalTime>
  <Words>1749</Words>
  <Application>Microsoft Office PowerPoint</Application>
  <PresentationFormat>On-screen Show (4:3)</PresentationFormat>
  <Paragraphs>306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GCBE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81053</dc:creator>
  <cp:lastModifiedBy>Windows User</cp:lastModifiedBy>
  <cp:revision>80</cp:revision>
  <dcterms:created xsi:type="dcterms:W3CDTF">2013-03-05T19:30:18Z</dcterms:created>
  <dcterms:modified xsi:type="dcterms:W3CDTF">2015-03-27T05:35:16Z</dcterms:modified>
</cp:coreProperties>
</file>